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diagrams/colors1.xml" ContentType="application/vnd.openxmlformats-officedocument.drawingml.diagramColors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charts/chart3.xml" ContentType="application/vnd.openxmlformats-officedocument.drawingml.chart+xml"/>
  <Override PartName="/ppt/charts/chart5.xml" ContentType="application/vnd.openxmlformats-officedocument.drawingml.chart+xml"/>
  <Override PartName="/ppt/diagrams/layout1.xml" ContentType="application/vnd.openxmlformats-officedocument.drawingml.diagramLayout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Default Extension="bin" ContentType="application/vnd.openxmlformats-officedocument.oleObject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diagrams/drawing1.xml" ContentType="application/vnd.ms-office.drawingml.diagramDrawing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Default Extension="emf" ContentType="image/x-emf"/>
  <Override PartName="/ppt/diagrams/quickStyle1.xml" ContentType="application/vnd.openxmlformats-officedocument.drawingml.diagramStyl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Default Extension="vml" ContentType="application/vnd.openxmlformats-officedocument.vmlDrawing"/>
  <Override PartName="/ppt/charts/chart4.xml" ContentType="application/vnd.openxmlformats-officedocument.drawingml.chart+xml"/>
  <Override PartName="/ppt/slides/slide8.xml" ContentType="application/vnd.openxmlformats-officedocument.presentationml.slide+xml"/>
  <Override PartName="/ppt/notesSlides/notesSlide4.xml" ContentType="application/vnd.openxmlformats-officedocument.presentationml.notesSlide+xml"/>
  <Override PartName="/ppt/charts/chart2.xml" ContentType="application/vnd.openxmlformats-officedocument.drawingml.chart+xml"/>
  <Override PartName="/ppt/diagrams/data1.xml" ContentType="application/vnd.openxmlformats-officedocument.drawingml.diagramData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9"/>
  </p:notesMasterIdLst>
  <p:sldIdLst>
    <p:sldId id="256" r:id="rId2"/>
    <p:sldId id="257" r:id="rId3"/>
    <p:sldId id="314" r:id="rId4"/>
    <p:sldId id="293" r:id="rId5"/>
    <p:sldId id="345" r:id="rId6"/>
    <p:sldId id="315" r:id="rId7"/>
    <p:sldId id="316" r:id="rId8"/>
    <p:sldId id="302" r:id="rId9"/>
    <p:sldId id="282" r:id="rId10"/>
    <p:sldId id="308" r:id="rId11"/>
    <p:sldId id="299" r:id="rId12"/>
    <p:sldId id="300" r:id="rId13"/>
    <p:sldId id="301" r:id="rId14"/>
    <p:sldId id="359" r:id="rId15"/>
    <p:sldId id="333" r:id="rId16"/>
    <p:sldId id="361" r:id="rId17"/>
    <p:sldId id="354" r:id="rId18"/>
    <p:sldId id="319" r:id="rId19"/>
    <p:sldId id="320" r:id="rId20"/>
    <p:sldId id="362" r:id="rId21"/>
    <p:sldId id="321" r:id="rId22"/>
    <p:sldId id="322" r:id="rId23"/>
    <p:sldId id="324" r:id="rId24"/>
    <p:sldId id="327" r:id="rId25"/>
    <p:sldId id="328" r:id="rId26"/>
    <p:sldId id="331" r:id="rId27"/>
    <p:sldId id="332" r:id="rId28"/>
    <p:sldId id="326" r:id="rId29"/>
    <p:sldId id="353" r:id="rId30"/>
    <p:sldId id="329" r:id="rId31"/>
    <p:sldId id="330" r:id="rId32"/>
    <p:sldId id="334" r:id="rId33"/>
    <p:sldId id="335" r:id="rId34"/>
    <p:sldId id="337" r:id="rId35"/>
    <p:sldId id="356" r:id="rId36"/>
    <p:sldId id="338" r:id="rId37"/>
    <p:sldId id="339" r:id="rId38"/>
    <p:sldId id="336" r:id="rId39"/>
    <p:sldId id="340" r:id="rId40"/>
    <p:sldId id="360" r:id="rId41"/>
    <p:sldId id="358" r:id="rId42"/>
    <p:sldId id="341" r:id="rId43"/>
    <p:sldId id="342" r:id="rId44"/>
    <p:sldId id="352" r:id="rId45"/>
    <p:sldId id="343" r:id="rId46"/>
    <p:sldId id="344" r:id="rId47"/>
    <p:sldId id="275" r:id="rId48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08080"/>
    <a:srgbClr val="A05618"/>
    <a:srgbClr val="7C7676"/>
    <a:srgbClr val="CCFFFF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1" autoAdjust="0"/>
    <p:restoredTop sz="91935" autoAdjust="0"/>
  </p:normalViewPr>
  <p:slideViewPr>
    <p:cSldViewPr>
      <p:cViewPr>
        <p:scale>
          <a:sx n="66" d="100"/>
          <a:sy n="66" d="100"/>
        </p:scale>
        <p:origin x="-630" y="-1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75" d="100"/>
        <a:sy n="75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YenKute\Desktop\Bug%20List_Panda_Edited.xls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YenKute\Desktop\Bug%20List_Panda_Edited.xls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YenKute\Desktop\Bug%20List_Panda_Edited.xls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YenKute\Desktop\Bug%20List_Panda_Edited.xls" TargetMode="Externa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YenKute\Desktop\Bug%20List_Panda_Edited.xls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chart>
    <c:title>
      <c:tx>
        <c:rich>
          <a:bodyPr/>
          <a:lstStyle/>
          <a:p>
            <a:pPr>
              <a:defRPr sz="1800" b="1"/>
            </a:pPr>
            <a:r>
              <a:rPr lang="en-US" sz="1800" b="1" dirty="0"/>
              <a:t>ST </a:t>
            </a:r>
            <a:r>
              <a:rPr lang="en-US" sz="1800" b="1" dirty="0" smtClean="0"/>
              <a:t>cases</a:t>
            </a:r>
            <a:endParaRPr lang="en-US" sz="1800" b="1" dirty="0"/>
          </a:p>
        </c:rich>
      </c:tx>
      <c:layout/>
    </c:title>
    <c:view3D>
      <c:depthPercent val="100"/>
      <c:rAngAx val="1"/>
    </c:view3D>
    <c:plotArea>
      <c:layout/>
      <c:bar3DChart>
        <c:barDir val="col"/>
        <c:grouping val="clustered"/>
        <c:ser>
          <c:idx val="0"/>
          <c:order val="0"/>
          <c:tx>
            <c:v>ST cases Plan</c:v>
          </c:tx>
          <c:cat>
            <c:strLit>
              <c:ptCount val="3"/>
              <c:pt idx="0">
                <c:v>AOP</c:v>
              </c:pt>
              <c:pt idx="1">
                <c:v>FUFO</c:v>
              </c:pt>
              <c:pt idx="2">
                <c:v>AOC</c:v>
              </c:pt>
            </c:strLit>
          </c:cat>
          <c:val>
            <c:numRef>
              <c:f>TC!$J$4:$J$6</c:f>
              <c:numCache>
                <c:formatCode>General</c:formatCode>
                <c:ptCount val="3"/>
                <c:pt idx="0">
                  <c:v>15</c:v>
                </c:pt>
                <c:pt idx="1">
                  <c:v>5</c:v>
                </c:pt>
                <c:pt idx="2">
                  <c:v>12</c:v>
                </c:pt>
              </c:numCache>
            </c:numRef>
          </c:val>
        </c:ser>
        <c:ser>
          <c:idx val="1"/>
          <c:order val="1"/>
          <c:tx>
            <c:v>ST cases Actual</c:v>
          </c:tx>
          <c:cat>
            <c:strLit>
              <c:ptCount val="3"/>
              <c:pt idx="0">
                <c:v>AOP</c:v>
              </c:pt>
              <c:pt idx="1">
                <c:v>FUFO</c:v>
              </c:pt>
              <c:pt idx="2">
                <c:v>AOC</c:v>
              </c:pt>
            </c:strLit>
          </c:cat>
          <c:val>
            <c:numRef>
              <c:f>TC!$K$4:$K$6</c:f>
              <c:numCache>
                <c:formatCode>General</c:formatCode>
                <c:ptCount val="3"/>
                <c:pt idx="0">
                  <c:v>17</c:v>
                </c:pt>
                <c:pt idx="1">
                  <c:v>7</c:v>
                </c:pt>
                <c:pt idx="2">
                  <c:v>13</c:v>
                </c:pt>
              </c:numCache>
            </c:numRef>
          </c:val>
        </c:ser>
        <c:shape val="box"/>
        <c:axId val="69060096"/>
        <c:axId val="69061632"/>
        <c:axId val="0"/>
      </c:bar3DChart>
      <c:catAx>
        <c:axId val="69060096"/>
        <c:scaling>
          <c:orientation val="minMax"/>
        </c:scaling>
        <c:axPos val="b"/>
        <c:numFmt formatCode="General" sourceLinked="1"/>
        <c:majorTickMark val="none"/>
        <c:tickLblPos val="nextTo"/>
        <c:txPr>
          <a:bodyPr rot="0" vert="horz"/>
          <a:lstStyle/>
          <a:p>
            <a:pPr>
              <a:defRPr/>
            </a:pPr>
            <a:endParaRPr lang="en-US"/>
          </a:p>
        </c:txPr>
        <c:crossAx val="69061632"/>
        <c:crosses val="autoZero"/>
        <c:auto val="1"/>
        <c:lblAlgn val="ctr"/>
        <c:lblOffset val="100"/>
      </c:catAx>
      <c:valAx>
        <c:axId val="69061632"/>
        <c:scaling>
          <c:orientation val="minMax"/>
        </c:scaling>
        <c:axPos val="l"/>
        <c:majorGridlines/>
        <c:numFmt formatCode="General" sourceLinked="1"/>
        <c:majorTickMark val="none"/>
        <c:tickLblPos val="nextTo"/>
        <c:txPr>
          <a:bodyPr rot="0" vert="horz"/>
          <a:lstStyle/>
          <a:p>
            <a:pPr>
              <a:defRPr/>
            </a:pPr>
            <a:endParaRPr lang="en-US"/>
          </a:p>
        </c:txPr>
        <c:crossAx val="69060096"/>
        <c:crosses val="autoZero"/>
        <c:crossBetween val="between"/>
      </c:valAx>
      <c:spPr>
        <a:noFill/>
        <a:ln w="25400">
          <a:noFill/>
        </a:ln>
      </c:spPr>
    </c:plotArea>
    <c:legend>
      <c:legendPos val="r"/>
      <c:layout>
        <c:manualLayout>
          <c:xMode val="edge"/>
          <c:yMode val="edge"/>
          <c:x val="0.66013897301298874"/>
          <c:y val="0.43345095422394292"/>
          <c:w val="0.26721145433743859"/>
          <c:h val="0.25425045598113749"/>
        </c:manualLayout>
      </c:layout>
    </c:legend>
    <c:plotVisOnly val="1"/>
    <c:dispBlanksAs val="gap"/>
  </c:chart>
  <c:txPr>
    <a:bodyPr/>
    <a:lstStyle/>
    <a:p>
      <a:pPr>
        <a:defRPr sz="1000" b="0" i="0" u="none" strike="noStrike" baseline="0">
          <a:solidFill>
            <a:srgbClr val="000000"/>
          </a:solidFill>
          <a:latin typeface="+mj-lt"/>
          <a:ea typeface="Calibri"/>
          <a:cs typeface="Calibri"/>
        </a:defRPr>
      </a:pPr>
      <a:endParaRPr lang="en-US"/>
    </a:p>
  </c:txPr>
  <c:externalData r:id="rId1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chart>
    <c:title>
      <c:tx>
        <c:rich>
          <a:bodyPr/>
          <a:lstStyle/>
          <a:p>
            <a:pPr>
              <a:defRPr/>
            </a:pPr>
            <a:r>
              <a:rPr lang="en-US" sz="1800" b="1" dirty="0"/>
              <a:t>IT </a:t>
            </a:r>
            <a:r>
              <a:rPr lang="en-US" sz="1800" b="1" dirty="0" smtClean="0"/>
              <a:t>cases</a:t>
            </a:r>
            <a:endParaRPr lang="en-US" sz="1800" b="1" dirty="0"/>
          </a:p>
        </c:rich>
      </c:tx>
      <c:layout/>
    </c:title>
    <c:view3D>
      <c:depthPercent val="100"/>
      <c:rAngAx val="1"/>
    </c:view3D>
    <c:plotArea>
      <c:layout/>
      <c:bar3DChart>
        <c:barDir val="col"/>
        <c:grouping val="clustered"/>
        <c:ser>
          <c:idx val="0"/>
          <c:order val="0"/>
          <c:tx>
            <c:v>IT cases Plan</c:v>
          </c:tx>
          <c:cat>
            <c:strLit>
              <c:ptCount val="3"/>
              <c:pt idx="0">
                <c:v>AOP</c:v>
              </c:pt>
              <c:pt idx="1">
                <c:v>FUFO</c:v>
              </c:pt>
              <c:pt idx="2">
                <c:v>AOC</c:v>
              </c:pt>
            </c:strLit>
          </c:cat>
          <c:val>
            <c:numRef>
              <c:f>TC!$F$4:$F$6</c:f>
              <c:numCache>
                <c:formatCode>General</c:formatCode>
                <c:ptCount val="3"/>
                <c:pt idx="0">
                  <c:v>40</c:v>
                </c:pt>
                <c:pt idx="1">
                  <c:v>16</c:v>
                </c:pt>
                <c:pt idx="2">
                  <c:v>36</c:v>
                </c:pt>
              </c:numCache>
            </c:numRef>
          </c:val>
        </c:ser>
        <c:ser>
          <c:idx val="1"/>
          <c:order val="1"/>
          <c:tx>
            <c:v>IT cases Actual</c:v>
          </c:tx>
          <c:cat>
            <c:strLit>
              <c:ptCount val="3"/>
              <c:pt idx="0">
                <c:v>AOP</c:v>
              </c:pt>
              <c:pt idx="1">
                <c:v>FUFO</c:v>
              </c:pt>
              <c:pt idx="2">
                <c:v>AOC</c:v>
              </c:pt>
            </c:strLit>
          </c:cat>
          <c:val>
            <c:numRef>
              <c:f>TC!$G$4:$G$6</c:f>
              <c:numCache>
                <c:formatCode>General</c:formatCode>
                <c:ptCount val="3"/>
                <c:pt idx="0">
                  <c:v>53</c:v>
                </c:pt>
                <c:pt idx="1">
                  <c:v>27</c:v>
                </c:pt>
                <c:pt idx="2">
                  <c:v>38</c:v>
                </c:pt>
              </c:numCache>
            </c:numRef>
          </c:val>
        </c:ser>
        <c:shape val="box"/>
        <c:axId val="70729728"/>
        <c:axId val="70731264"/>
        <c:axId val="0"/>
      </c:bar3DChart>
      <c:catAx>
        <c:axId val="70729728"/>
        <c:scaling>
          <c:orientation val="minMax"/>
        </c:scaling>
        <c:axPos val="b"/>
        <c:numFmt formatCode="General" sourceLinked="1"/>
        <c:majorTickMark val="none"/>
        <c:tickLblPos val="nextTo"/>
        <c:txPr>
          <a:bodyPr rot="0" vert="horz"/>
          <a:lstStyle/>
          <a:p>
            <a:pPr>
              <a:defRPr/>
            </a:pPr>
            <a:endParaRPr lang="en-US"/>
          </a:p>
        </c:txPr>
        <c:crossAx val="70731264"/>
        <c:crosses val="autoZero"/>
        <c:auto val="1"/>
        <c:lblAlgn val="ctr"/>
        <c:lblOffset val="100"/>
      </c:catAx>
      <c:valAx>
        <c:axId val="70731264"/>
        <c:scaling>
          <c:orientation val="minMax"/>
        </c:scaling>
        <c:axPos val="l"/>
        <c:majorGridlines/>
        <c:numFmt formatCode="General" sourceLinked="1"/>
        <c:majorTickMark val="none"/>
        <c:tickLblPos val="nextTo"/>
        <c:txPr>
          <a:bodyPr rot="0" vert="horz"/>
          <a:lstStyle/>
          <a:p>
            <a:pPr>
              <a:defRPr/>
            </a:pPr>
            <a:endParaRPr lang="en-US"/>
          </a:p>
        </c:txPr>
        <c:crossAx val="70729728"/>
        <c:crosses val="autoZero"/>
        <c:crossBetween val="between"/>
      </c:valAx>
      <c:spPr>
        <a:noFill/>
        <a:ln w="25400">
          <a:noFill/>
        </a:ln>
      </c:spPr>
    </c:plotArea>
    <c:legend>
      <c:legendPos val="r"/>
      <c:layout/>
    </c:legend>
    <c:plotVisOnly val="1"/>
    <c:dispBlanksAs val="gap"/>
  </c:chart>
  <c:txPr>
    <a:bodyPr/>
    <a:lstStyle/>
    <a:p>
      <a:pPr>
        <a:defRPr sz="1000" b="0" i="0" u="none" strike="noStrike" baseline="0">
          <a:solidFill>
            <a:srgbClr val="000000"/>
          </a:solidFill>
          <a:latin typeface="+mj-lt"/>
          <a:ea typeface="Calibri"/>
          <a:cs typeface="Calibri"/>
        </a:defRPr>
      </a:pPr>
      <a:endParaRPr lang="en-US"/>
    </a:p>
  </c:txPr>
  <c:externalData r:id="rId1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chart>
    <c:title>
      <c:tx>
        <c:rich>
          <a:bodyPr/>
          <a:lstStyle/>
          <a:p>
            <a:pPr>
              <a:defRPr sz="1800" b="1"/>
            </a:pPr>
            <a:r>
              <a:rPr lang="en-US" sz="1800" b="1" dirty="0"/>
              <a:t>UT </a:t>
            </a:r>
            <a:r>
              <a:rPr lang="en-US" sz="1800" b="1" dirty="0" smtClean="0"/>
              <a:t>cases</a:t>
            </a:r>
            <a:endParaRPr lang="en-US" sz="1800" b="1" dirty="0"/>
          </a:p>
        </c:rich>
      </c:tx>
      <c:layout/>
    </c:title>
    <c:view3D>
      <c:depthPercent val="100"/>
      <c:rAngAx val="1"/>
    </c:view3D>
    <c:plotArea>
      <c:layout/>
      <c:bar3DChart>
        <c:barDir val="col"/>
        <c:grouping val="clustered"/>
        <c:ser>
          <c:idx val="0"/>
          <c:order val="0"/>
          <c:tx>
            <c:v>UT cases Plan</c:v>
          </c:tx>
          <c:cat>
            <c:strLit>
              <c:ptCount val="3"/>
              <c:pt idx="0">
                <c:v>AOP</c:v>
              </c:pt>
              <c:pt idx="1">
                <c:v>FUFO</c:v>
              </c:pt>
              <c:pt idx="2">
                <c:v>AOC</c:v>
              </c:pt>
            </c:strLit>
          </c:cat>
          <c:val>
            <c:numRef>
              <c:f>TC!$B$4:$B$6</c:f>
              <c:numCache>
                <c:formatCode>General</c:formatCode>
                <c:ptCount val="3"/>
                <c:pt idx="0">
                  <c:v>55</c:v>
                </c:pt>
                <c:pt idx="1">
                  <c:v>20</c:v>
                </c:pt>
                <c:pt idx="2">
                  <c:v>45</c:v>
                </c:pt>
              </c:numCache>
            </c:numRef>
          </c:val>
        </c:ser>
        <c:ser>
          <c:idx val="1"/>
          <c:order val="1"/>
          <c:tx>
            <c:v>UT Cases Actual</c:v>
          </c:tx>
          <c:cat>
            <c:strLit>
              <c:ptCount val="3"/>
              <c:pt idx="0">
                <c:v>AOP</c:v>
              </c:pt>
              <c:pt idx="1">
                <c:v>FUFO</c:v>
              </c:pt>
              <c:pt idx="2">
                <c:v>AOC</c:v>
              </c:pt>
            </c:strLit>
          </c:cat>
          <c:val>
            <c:numRef>
              <c:f>TC!$C$4:$C$6</c:f>
              <c:numCache>
                <c:formatCode>General</c:formatCode>
                <c:ptCount val="3"/>
                <c:pt idx="0">
                  <c:v>58</c:v>
                </c:pt>
                <c:pt idx="1">
                  <c:v>25</c:v>
                </c:pt>
                <c:pt idx="2">
                  <c:v>48</c:v>
                </c:pt>
              </c:numCache>
            </c:numRef>
          </c:val>
        </c:ser>
        <c:shape val="box"/>
        <c:axId val="70764800"/>
        <c:axId val="70770688"/>
        <c:axId val="0"/>
      </c:bar3DChart>
      <c:catAx>
        <c:axId val="70764800"/>
        <c:scaling>
          <c:orientation val="minMax"/>
        </c:scaling>
        <c:axPos val="b"/>
        <c:numFmt formatCode="General" sourceLinked="1"/>
        <c:majorTickMark val="none"/>
        <c:tickLblPos val="nextTo"/>
        <c:txPr>
          <a:bodyPr rot="0" vert="horz"/>
          <a:lstStyle/>
          <a:p>
            <a:pPr>
              <a:defRPr/>
            </a:pPr>
            <a:endParaRPr lang="en-US"/>
          </a:p>
        </c:txPr>
        <c:crossAx val="70770688"/>
        <c:crosses val="autoZero"/>
        <c:auto val="1"/>
        <c:lblAlgn val="ctr"/>
        <c:lblOffset val="100"/>
      </c:catAx>
      <c:valAx>
        <c:axId val="70770688"/>
        <c:scaling>
          <c:orientation val="minMax"/>
        </c:scaling>
        <c:axPos val="l"/>
        <c:majorGridlines/>
        <c:numFmt formatCode="General" sourceLinked="1"/>
        <c:majorTickMark val="none"/>
        <c:tickLblPos val="nextTo"/>
        <c:txPr>
          <a:bodyPr rot="0" vert="horz"/>
          <a:lstStyle/>
          <a:p>
            <a:pPr>
              <a:defRPr/>
            </a:pPr>
            <a:endParaRPr lang="en-US"/>
          </a:p>
        </c:txPr>
        <c:crossAx val="70764800"/>
        <c:crosses val="autoZero"/>
        <c:crossBetween val="between"/>
      </c:valAx>
      <c:spPr>
        <a:noFill/>
        <a:ln w="25400">
          <a:noFill/>
        </a:ln>
      </c:spPr>
    </c:plotArea>
    <c:legend>
      <c:legendPos val="r"/>
      <c:layout/>
    </c:legend>
    <c:plotVisOnly val="1"/>
    <c:dispBlanksAs val="gap"/>
  </c:chart>
  <c:txPr>
    <a:bodyPr/>
    <a:lstStyle/>
    <a:p>
      <a:pPr>
        <a:defRPr sz="1000" b="0" i="0" u="none" strike="noStrike" baseline="0">
          <a:solidFill>
            <a:srgbClr val="000000"/>
          </a:solidFill>
          <a:latin typeface="+mj-lt"/>
          <a:ea typeface="Calibri"/>
          <a:cs typeface="Calibri"/>
        </a:defRPr>
      </a:pPr>
      <a:endParaRPr lang="en-US"/>
    </a:p>
  </c:txPr>
  <c:externalData r:id="rId1"/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chart>
    <c:title>
      <c:layout/>
    </c:title>
    <c:view3D>
      <c:rotX val="30"/>
      <c:perspective val="30"/>
    </c:view3D>
    <c:plotArea>
      <c:layout/>
      <c:pie3DChart>
        <c:varyColors val="1"/>
        <c:ser>
          <c:idx val="0"/>
          <c:order val="0"/>
          <c:tx>
            <c:v>Test case Density</c:v>
          </c:tx>
          <c:dLbls>
            <c:txPr>
              <a:bodyPr/>
              <a:lstStyle/>
              <a:p>
                <a:pPr>
                  <a:defRPr sz="1200"/>
                </a:pPr>
                <a:endParaRPr lang="en-US"/>
              </a:p>
            </c:txPr>
            <c:showCatName val="1"/>
            <c:showPercent val="1"/>
            <c:showLeaderLines val="1"/>
          </c:dLbls>
          <c:cat>
            <c:strLit>
              <c:ptCount val="3"/>
              <c:pt idx="0">
                <c:v>AOP</c:v>
              </c:pt>
              <c:pt idx="1">
                <c:v>FUFO</c:v>
              </c:pt>
              <c:pt idx="2">
                <c:v>AOC</c:v>
              </c:pt>
            </c:strLit>
          </c:cat>
          <c:val>
            <c:numRef>
              <c:f>New!$P$4:$P$6</c:f>
              <c:numCache>
                <c:formatCode>General</c:formatCode>
                <c:ptCount val="3"/>
                <c:pt idx="0">
                  <c:v>128</c:v>
                </c:pt>
                <c:pt idx="1">
                  <c:v>58</c:v>
                </c:pt>
                <c:pt idx="2">
                  <c:v>99</c:v>
                </c:pt>
              </c:numCache>
            </c:numRef>
          </c:val>
        </c:ser>
        <c:dLbls>
          <c:showCatName val="1"/>
          <c:showPercent val="1"/>
        </c:dLbls>
      </c:pie3DChart>
      <c:spPr>
        <a:noFill/>
        <a:ln w="25400">
          <a:noFill/>
        </a:ln>
      </c:spPr>
    </c:plotArea>
    <c:plotVisOnly val="1"/>
    <c:dispBlanksAs val="zero"/>
  </c:chart>
  <c:externalData r:id="rId1"/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chart>
    <c:title>
      <c:tx>
        <c:rich>
          <a:bodyPr/>
          <a:lstStyle/>
          <a:p>
            <a:pPr>
              <a:defRPr/>
            </a:pPr>
            <a:r>
              <a:rPr lang="en-US"/>
              <a:t>Bug</a:t>
            </a:r>
            <a:r>
              <a:rPr lang="en-US" baseline="0"/>
              <a:t> </a:t>
            </a:r>
            <a:r>
              <a:rPr lang="en-US"/>
              <a:t>Density</a:t>
            </a:r>
          </a:p>
        </c:rich>
      </c:tx>
      <c:layout/>
    </c:title>
    <c:view3D>
      <c:rotX val="30"/>
      <c:perspective val="30"/>
    </c:view3D>
    <c:plotArea>
      <c:layout/>
      <c:pie3DChart>
        <c:varyColors val="1"/>
        <c:ser>
          <c:idx val="0"/>
          <c:order val="0"/>
          <c:dLbls>
            <c:txPr>
              <a:bodyPr/>
              <a:lstStyle/>
              <a:p>
                <a:pPr>
                  <a:defRPr sz="1200"/>
                </a:pPr>
                <a:endParaRPr lang="en-US"/>
              </a:p>
            </c:txPr>
            <c:showCatName val="1"/>
            <c:showPercent val="1"/>
            <c:showLeaderLines val="1"/>
          </c:dLbls>
          <c:cat>
            <c:strLit>
              <c:ptCount val="3"/>
              <c:pt idx="0">
                <c:v>AOP</c:v>
              </c:pt>
              <c:pt idx="1">
                <c:v>FUFO</c:v>
              </c:pt>
              <c:pt idx="2">
                <c:v>AOC</c:v>
              </c:pt>
            </c:strLit>
          </c:cat>
          <c:val>
            <c:numRef>
              <c:f>New!$Q$4:$Q$6</c:f>
              <c:numCache>
                <c:formatCode>General</c:formatCode>
                <c:ptCount val="3"/>
                <c:pt idx="0">
                  <c:v>18</c:v>
                </c:pt>
                <c:pt idx="1">
                  <c:v>8</c:v>
                </c:pt>
                <c:pt idx="2">
                  <c:v>14</c:v>
                </c:pt>
              </c:numCache>
            </c:numRef>
          </c:val>
        </c:ser>
        <c:dLbls>
          <c:showCatName val="1"/>
          <c:showPercent val="1"/>
        </c:dLbls>
      </c:pie3DChart>
      <c:spPr>
        <a:noFill/>
        <a:ln w="25400">
          <a:noFill/>
        </a:ln>
      </c:spPr>
    </c:plotArea>
    <c:plotVisOnly val="1"/>
    <c:dispBlanksAs val="zero"/>
  </c:chart>
  <c:externalData r:id="rId1"/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470FD8A-171E-4AE9-943A-396A93C2025A}" type="doc">
      <dgm:prSet loTypeId="urn:microsoft.com/office/officeart/2005/8/layout/vList2" loCatId="list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8CFEB58-6601-4603-BE4B-D0D0E1EFCA82}">
      <dgm:prSet phldrT="[Text]"/>
      <dgm:spPr>
        <a:solidFill>
          <a:srgbClr val="00B050"/>
        </a:solidFill>
      </dgm:spPr>
      <dgm:t>
        <a:bodyPr/>
        <a:lstStyle/>
        <a:p>
          <a:pPr algn="ctr"/>
          <a:r>
            <a:rPr lang="en-US" dirty="0" smtClean="0">
              <a:solidFill>
                <a:srgbClr val="002060"/>
              </a:solidFill>
            </a:rPr>
            <a:t>Successfully proved the correctness of the aforementioned algorithms.</a:t>
          </a:r>
          <a:endParaRPr lang="en-US" dirty="0">
            <a:solidFill>
              <a:srgbClr val="002060"/>
            </a:solidFill>
          </a:endParaRPr>
        </a:p>
      </dgm:t>
    </dgm:pt>
    <dgm:pt modelId="{2ED3CCD2-6FE6-4BAE-B603-BE2DE10B2602}" type="parTrans" cxnId="{156BC6FA-FEAF-405A-A01C-4108AE0246B9}">
      <dgm:prSet/>
      <dgm:spPr/>
      <dgm:t>
        <a:bodyPr/>
        <a:lstStyle/>
        <a:p>
          <a:endParaRPr lang="en-US"/>
        </a:p>
      </dgm:t>
    </dgm:pt>
    <dgm:pt modelId="{67F18D5F-1C64-433A-B771-C03343EC295E}" type="sibTrans" cxnId="{156BC6FA-FEAF-405A-A01C-4108AE0246B9}">
      <dgm:prSet/>
      <dgm:spPr/>
      <dgm:t>
        <a:bodyPr/>
        <a:lstStyle/>
        <a:p>
          <a:endParaRPr lang="en-US"/>
        </a:p>
      </dgm:t>
    </dgm:pt>
    <dgm:pt modelId="{04CA2772-7FC8-49EA-B669-16D7D1FFFDAC}">
      <dgm:prSet phldrT="[Text]"/>
      <dgm:spPr>
        <a:solidFill>
          <a:srgbClr val="00B050"/>
        </a:solidFill>
      </dgm:spPr>
      <dgm:t>
        <a:bodyPr/>
        <a:lstStyle/>
        <a:p>
          <a:pPr algn="ctr"/>
          <a:r>
            <a:rPr lang="en-US" dirty="0" smtClean="0">
              <a:solidFill>
                <a:srgbClr val="002060"/>
              </a:solidFill>
            </a:rPr>
            <a:t>Understand more about this flying platform for further improvement and development.</a:t>
          </a:r>
          <a:endParaRPr lang="en-US" dirty="0">
            <a:solidFill>
              <a:srgbClr val="002060"/>
            </a:solidFill>
          </a:endParaRPr>
        </a:p>
      </dgm:t>
    </dgm:pt>
    <dgm:pt modelId="{74DF7EDD-ABEB-4E21-A819-5B2BC89F8B1A}" type="parTrans" cxnId="{D4D9CE6C-F0BC-4F61-AA15-5E53DC8D8777}">
      <dgm:prSet/>
      <dgm:spPr/>
      <dgm:t>
        <a:bodyPr/>
        <a:lstStyle/>
        <a:p>
          <a:endParaRPr lang="en-US"/>
        </a:p>
      </dgm:t>
    </dgm:pt>
    <dgm:pt modelId="{A46894C8-7F7C-4639-AB4E-A46EFBADCD03}" type="sibTrans" cxnId="{D4D9CE6C-F0BC-4F61-AA15-5E53DC8D8777}">
      <dgm:prSet/>
      <dgm:spPr/>
      <dgm:t>
        <a:bodyPr/>
        <a:lstStyle/>
        <a:p>
          <a:endParaRPr lang="en-US"/>
        </a:p>
      </dgm:t>
    </dgm:pt>
    <dgm:pt modelId="{6D4A7AD5-A40F-4DD0-A619-7F065C1C10C7}" type="pres">
      <dgm:prSet presAssocID="{1470FD8A-171E-4AE9-943A-396A93C2025A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66273FF-6972-4C09-865B-4EB7AA7715C8}" type="pres">
      <dgm:prSet presAssocID="{F8CFEB58-6601-4603-BE4B-D0D0E1EFCA82}" presName="parentText" presStyleLbl="node1" presStyleIdx="0" presStyleCnt="2" custScaleY="7191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D540005-C798-449D-81F9-EF0A26956731}" type="pres">
      <dgm:prSet presAssocID="{67F18D5F-1C64-433A-B771-C03343EC295E}" presName="spacer" presStyleCnt="0"/>
      <dgm:spPr/>
    </dgm:pt>
    <dgm:pt modelId="{2AFDE1C0-DCA7-4465-AED5-2AD9C050A905}" type="pres">
      <dgm:prSet presAssocID="{04CA2772-7FC8-49EA-B669-16D7D1FFFDAC}" presName="parentText" presStyleLbl="node1" presStyleIdx="1" presStyleCnt="2" custScaleY="7460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2EA0F9C-CBFC-437C-BC50-FB3766B7D420}" type="presOf" srcId="{1470FD8A-171E-4AE9-943A-396A93C2025A}" destId="{6D4A7AD5-A40F-4DD0-A619-7F065C1C10C7}" srcOrd="0" destOrd="0" presId="urn:microsoft.com/office/officeart/2005/8/layout/vList2"/>
    <dgm:cxn modelId="{443E64F3-9ECE-478F-AC55-BB6E3CA37D65}" type="presOf" srcId="{F8CFEB58-6601-4603-BE4B-D0D0E1EFCA82}" destId="{F66273FF-6972-4C09-865B-4EB7AA7715C8}" srcOrd="0" destOrd="0" presId="urn:microsoft.com/office/officeart/2005/8/layout/vList2"/>
    <dgm:cxn modelId="{156BC6FA-FEAF-405A-A01C-4108AE0246B9}" srcId="{1470FD8A-171E-4AE9-943A-396A93C2025A}" destId="{F8CFEB58-6601-4603-BE4B-D0D0E1EFCA82}" srcOrd="0" destOrd="0" parTransId="{2ED3CCD2-6FE6-4BAE-B603-BE2DE10B2602}" sibTransId="{67F18D5F-1C64-433A-B771-C03343EC295E}"/>
    <dgm:cxn modelId="{D4D9CE6C-F0BC-4F61-AA15-5E53DC8D8777}" srcId="{1470FD8A-171E-4AE9-943A-396A93C2025A}" destId="{04CA2772-7FC8-49EA-B669-16D7D1FFFDAC}" srcOrd="1" destOrd="0" parTransId="{74DF7EDD-ABEB-4E21-A819-5B2BC89F8B1A}" sibTransId="{A46894C8-7F7C-4639-AB4E-A46EFBADCD03}"/>
    <dgm:cxn modelId="{52FF0D6E-B8CD-4841-852B-957D19876C98}" type="presOf" srcId="{04CA2772-7FC8-49EA-B669-16D7D1FFFDAC}" destId="{2AFDE1C0-DCA7-4465-AED5-2AD9C050A905}" srcOrd="0" destOrd="0" presId="urn:microsoft.com/office/officeart/2005/8/layout/vList2"/>
    <dgm:cxn modelId="{059CE9E2-B737-4EF5-B20A-D2FD65D14BB1}" type="presParOf" srcId="{6D4A7AD5-A40F-4DD0-A619-7F065C1C10C7}" destId="{F66273FF-6972-4C09-865B-4EB7AA7715C8}" srcOrd="0" destOrd="0" presId="urn:microsoft.com/office/officeart/2005/8/layout/vList2"/>
    <dgm:cxn modelId="{5C3AD779-7A35-46BE-81E9-AF84159C93F6}" type="presParOf" srcId="{6D4A7AD5-A40F-4DD0-A619-7F065C1C10C7}" destId="{FD540005-C798-449D-81F9-EF0A26956731}" srcOrd="1" destOrd="0" presId="urn:microsoft.com/office/officeart/2005/8/layout/vList2"/>
    <dgm:cxn modelId="{DA3E3C64-E7C0-4B50-A386-BFD6DAB619CB}" type="presParOf" srcId="{6D4A7AD5-A40F-4DD0-A619-7F065C1C10C7}" destId="{2AFDE1C0-DCA7-4465-AED5-2AD9C050A905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66273FF-6972-4C09-865B-4EB7AA7715C8}">
      <dsp:nvSpPr>
        <dsp:cNvPr id="0" name=""/>
        <dsp:cNvSpPr/>
      </dsp:nvSpPr>
      <dsp:spPr>
        <a:xfrm>
          <a:off x="0" y="239476"/>
          <a:ext cx="6096000" cy="2000917"/>
        </a:xfrm>
        <a:prstGeom prst="roundRect">
          <a:avLst/>
        </a:prstGeom>
        <a:solidFill>
          <a:srgbClr val="00B050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 dirty="0" smtClean="0">
              <a:solidFill>
                <a:srgbClr val="002060"/>
              </a:solidFill>
            </a:rPr>
            <a:t>Successfully proved the correctness of the aforementioned algorithms.</a:t>
          </a:r>
          <a:endParaRPr lang="en-US" sz="3100" kern="1200" dirty="0">
            <a:solidFill>
              <a:srgbClr val="002060"/>
            </a:solidFill>
          </a:endParaRPr>
        </a:p>
      </dsp:txBody>
      <dsp:txXfrm>
        <a:off x="97677" y="337153"/>
        <a:ext cx="5900646" cy="1805563"/>
      </dsp:txXfrm>
    </dsp:sp>
    <dsp:sp modelId="{2AFDE1C0-DCA7-4465-AED5-2AD9C050A905}">
      <dsp:nvSpPr>
        <dsp:cNvPr id="0" name=""/>
        <dsp:cNvSpPr/>
      </dsp:nvSpPr>
      <dsp:spPr>
        <a:xfrm>
          <a:off x="0" y="2358474"/>
          <a:ext cx="6096000" cy="2075649"/>
        </a:xfrm>
        <a:prstGeom prst="roundRect">
          <a:avLst/>
        </a:prstGeom>
        <a:solidFill>
          <a:srgbClr val="00B050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 dirty="0" smtClean="0">
              <a:solidFill>
                <a:srgbClr val="002060"/>
              </a:solidFill>
            </a:rPr>
            <a:t>Understand more about this flying platform for further improvement and development.</a:t>
          </a:r>
          <a:endParaRPr lang="en-US" sz="3100" kern="1200" dirty="0">
            <a:solidFill>
              <a:srgbClr val="002060"/>
            </a:solidFill>
          </a:endParaRPr>
        </a:p>
      </dsp:txBody>
      <dsp:txXfrm>
        <a:off x="101325" y="2459799"/>
        <a:ext cx="5893350" cy="187299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4C76BACA-9622-492E-A21C-CF4290F0BE4B}" type="datetimeFigureOut">
              <a:rPr lang="en-US"/>
              <a:pPr>
                <a:defRPr/>
              </a:pPr>
              <a:t>8/28/2012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9C419275-3C8F-4DE4-8505-29DD2148CE5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94872533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Note: </a:t>
            </a:r>
            <a:r>
              <a:rPr lang="en-US" dirty="0" err="1" smtClean="0"/>
              <a:t>Cần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giải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thích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kỹ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hơn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từng</a:t>
            </a:r>
            <a:r>
              <a:rPr lang="en-US" baseline="0" dirty="0" smtClean="0"/>
              <a:t> keyword </a:t>
            </a:r>
            <a:r>
              <a:rPr lang="en-US" baseline="0" dirty="0" err="1" smtClean="0"/>
              <a:t>khi</a:t>
            </a:r>
            <a:r>
              <a:rPr lang="en-US" baseline="0" dirty="0" smtClean="0"/>
              <a:t> </a:t>
            </a:r>
            <a:r>
              <a:rPr lang="en-US" baseline="0" err="1" smtClean="0"/>
              <a:t>thuyết</a:t>
            </a:r>
            <a:r>
              <a:rPr lang="en-US" baseline="0" smtClean="0"/>
              <a:t> trinh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C419275-3C8F-4DE4-8505-29DD2148CE51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Accel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khá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chính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xác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nên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nếu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dùng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số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liệu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theo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tức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thời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như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này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thì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sai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số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sẽ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nhỏ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C419275-3C8F-4DE4-8505-29DD2148CE51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Gyro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khá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chính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xác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nhưng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nếu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cộng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dồn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lại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thì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sai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số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sẽ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tăng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dần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theo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thời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gian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C419275-3C8F-4DE4-8505-29DD2148CE51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U1, u2, u3, u4 </a:t>
            </a:r>
            <a:r>
              <a:rPr lang="en-US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tham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số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điều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khiển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C419275-3C8F-4DE4-8505-29DD2148CE51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C419275-3C8F-4DE4-8505-29DD2148CE51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5681358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771775" y="549275"/>
            <a:ext cx="6372225" cy="3943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9" descr="Light horizontal"/>
          <p:cNvSpPr>
            <a:spLocks noChangeArrowheads="1"/>
          </p:cNvSpPr>
          <p:nvPr/>
        </p:nvSpPr>
        <p:spPr bwMode="gray">
          <a:xfrm>
            <a:off x="9525" y="9525"/>
            <a:ext cx="1473200" cy="6848475"/>
          </a:xfrm>
          <a:prstGeom prst="rect">
            <a:avLst/>
          </a:prstGeom>
          <a:pattFill prst="ltHorz">
            <a:fgClr>
              <a:schemeClr val="bg2"/>
            </a:fgClr>
            <a:bgClr>
              <a:schemeClr val="bg1"/>
            </a:bgClr>
          </a:pattFill>
          <a:ln w="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6" name="Rectangle 10"/>
          <p:cNvSpPr>
            <a:spLocks noChangeArrowheads="1"/>
          </p:cNvSpPr>
          <p:nvPr/>
        </p:nvSpPr>
        <p:spPr bwMode="invGray">
          <a:xfrm>
            <a:off x="0" y="4267200"/>
            <a:ext cx="9153525" cy="1103313"/>
          </a:xfrm>
          <a:prstGeom prst="rect">
            <a:avLst/>
          </a:prstGeom>
          <a:solidFill>
            <a:schemeClr val="accent1"/>
          </a:solidFill>
          <a:ln w="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7" name="AutoShape 11"/>
          <p:cNvSpPr>
            <a:spLocks noChangeArrowheads="1"/>
          </p:cNvSpPr>
          <p:nvPr/>
        </p:nvSpPr>
        <p:spPr bwMode="ltGray">
          <a:xfrm>
            <a:off x="1473200" y="5105400"/>
            <a:ext cx="7137400" cy="533400"/>
          </a:xfrm>
          <a:prstGeom prst="roundRect">
            <a:avLst>
              <a:gd name="adj" fmla="val 16667"/>
            </a:avLst>
          </a:prstGeom>
          <a:solidFill>
            <a:schemeClr val="tx1"/>
          </a:solidFill>
          <a:ln w="28575" algn="ctr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grpSp>
        <p:nvGrpSpPr>
          <p:cNvPr id="8" name="Group 16"/>
          <p:cNvGrpSpPr>
            <a:grpSpLocks/>
          </p:cNvGrpSpPr>
          <p:nvPr/>
        </p:nvGrpSpPr>
        <p:grpSpPr bwMode="auto">
          <a:xfrm>
            <a:off x="4254500" y="5838825"/>
            <a:ext cx="1079500" cy="633413"/>
            <a:chOff x="2680" y="3678"/>
            <a:chExt cx="680" cy="399"/>
          </a:xfrm>
        </p:grpSpPr>
        <p:sp>
          <p:nvSpPr>
            <p:cNvPr id="9" name="Text Box 14"/>
            <p:cNvSpPr txBox="1">
              <a:spLocks noChangeArrowheads="1"/>
            </p:cNvSpPr>
            <p:nvPr/>
          </p:nvSpPr>
          <p:spPr bwMode="gray">
            <a:xfrm>
              <a:off x="2680" y="3789"/>
              <a:ext cx="680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2400" b="1" dirty="0">
                  <a:solidFill>
                    <a:schemeClr val="tx2"/>
                  </a:solidFill>
                </a:rPr>
                <a:t>LOGO</a:t>
              </a:r>
            </a:p>
          </p:txBody>
        </p:sp>
        <p:sp>
          <p:nvSpPr>
            <p:cNvPr id="10" name="AutoShape 15"/>
            <p:cNvSpPr>
              <a:spLocks noChangeArrowheads="1"/>
            </p:cNvSpPr>
            <p:nvPr/>
          </p:nvSpPr>
          <p:spPr bwMode="gray">
            <a:xfrm rot="5400000">
              <a:off x="2928" y="3493"/>
              <a:ext cx="172" cy="542"/>
            </a:xfrm>
            <a:prstGeom prst="moon">
              <a:avLst>
                <a:gd name="adj" fmla="val 21208"/>
              </a:avLst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</p:grp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524000" y="4191000"/>
            <a:ext cx="7239000" cy="1012825"/>
          </a:xfrm>
        </p:spPr>
        <p:txBody>
          <a:bodyPr/>
          <a:lstStyle>
            <a:lvl1pPr algn="l">
              <a:defRPr sz="44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 bwMode="white">
          <a:xfrm>
            <a:off x="1524000" y="5181600"/>
            <a:ext cx="7086600" cy="3810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11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477000"/>
            <a:ext cx="2133600" cy="244475"/>
          </a:xfrm>
        </p:spPr>
        <p:txBody>
          <a:bodyPr/>
          <a:lstStyle>
            <a:lvl1pPr>
              <a:defRPr sz="12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2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477000"/>
            <a:ext cx="2895600" cy="244475"/>
          </a:xfrm>
        </p:spPr>
        <p:txBody>
          <a:bodyPr/>
          <a:lstStyle>
            <a:lvl1pPr>
              <a:defRPr sz="12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3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477000"/>
            <a:ext cx="2133600" cy="244475"/>
          </a:xfrm>
        </p:spPr>
        <p:txBody>
          <a:bodyPr/>
          <a:lstStyle>
            <a:lvl1pPr>
              <a:defRPr sz="1200"/>
            </a:lvl1pPr>
          </a:lstStyle>
          <a:p>
            <a:pPr>
              <a:defRPr/>
            </a:pPr>
            <a:fld id="{A5067014-ED64-4580-817C-927B5D94BA7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853F1E9-51B5-4F0A-8F43-E26BA24B409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319088"/>
            <a:ext cx="2057400" cy="600551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319088"/>
            <a:ext cx="6019800" cy="600551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2EA24F4-3696-4038-89AE-53FDB48D9D4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19088"/>
            <a:ext cx="7391400" cy="56356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076325"/>
            <a:ext cx="8229600" cy="5248275"/>
          </a:xfrm>
        </p:spPr>
        <p:txBody>
          <a:bodyPr/>
          <a:lstStyle/>
          <a:p>
            <a:pPr lvl="0"/>
            <a:r>
              <a:rPr lang="en-US" noProof="0" dirty="0" smtClean="0"/>
              <a:t>Click icon to add table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A29979D-D974-42BD-8E15-4F681FC8F89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0C98071-8A9B-444A-806A-782BE84EBE4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A49861C-43E3-4B9A-B1C9-7020821A5C0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076325"/>
            <a:ext cx="4038600" cy="52482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076325"/>
            <a:ext cx="4038600" cy="52482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6F4C46B-D560-49A9-A053-CD8E3812778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ECCD6CB-4C1C-4D1B-8E8F-ED363C0A499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17FFCBB-AEC1-4327-9730-14005C830D7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6879F10-7E07-4D06-BBB9-5B96EE4C447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DC522C0-9368-4DDE-81B6-E55BD14D4F1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dirty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8C52DC-936B-4CCE-A6DA-9192BA07069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7" descr="Light horizontal"/>
          <p:cNvSpPr>
            <a:spLocks noChangeArrowheads="1"/>
          </p:cNvSpPr>
          <p:nvPr/>
        </p:nvSpPr>
        <p:spPr bwMode="gray">
          <a:xfrm>
            <a:off x="-9525" y="0"/>
            <a:ext cx="481013" cy="6858000"/>
          </a:xfrm>
          <a:prstGeom prst="rect">
            <a:avLst/>
          </a:prstGeom>
          <a:pattFill prst="ltHorz">
            <a:fgClr>
              <a:schemeClr val="bg2"/>
            </a:fgClr>
            <a:bgClr>
              <a:schemeClr val="bg1"/>
            </a:bgClr>
          </a:pattFill>
          <a:ln w="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1032" name="Rectangle 8"/>
          <p:cNvSpPr>
            <a:spLocks noChangeArrowheads="1"/>
          </p:cNvSpPr>
          <p:nvPr/>
        </p:nvSpPr>
        <p:spPr bwMode="gray">
          <a:xfrm>
            <a:off x="0" y="0"/>
            <a:ext cx="9153525" cy="685800"/>
          </a:xfrm>
          <a:prstGeom prst="rect">
            <a:avLst/>
          </a:prstGeom>
          <a:solidFill>
            <a:schemeClr val="accent1"/>
          </a:solidFill>
          <a:ln w="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033" name="AutoShape 9"/>
          <p:cNvSpPr>
            <a:spLocks noChangeArrowheads="1"/>
          </p:cNvSpPr>
          <p:nvPr/>
        </p:nvSpPr>
        <p:spPr bwMode="ltGray">
          <a:xfrm>
            <a:off x="304800" y="288925"/>
            <a:ext cx="7670800" cy="644525"/>
          </a:xfrm>
          <a:prstGeom prst="roundRect">
            <a:avLst>
              <a:gd name="adj" fmla="val 16667"/>
            </a:avLst>
          </a:prstGeom>
          <a:solidFill>
            <a:schemeClr val="tx1"/>
          </a:solidFill>
          <a:ln w="28575" algn="ctr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102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076325"/>
            <a:ext cx="8229600" cy="5248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400800"/>
            <a:ext cx="2133600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2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400800"/>
            <a:ext cx="2895600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400800"/>
            <a:ext cx="2133600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>
              <a:defRPr/>
            </a:pPr>
            <a:fld id="{5E5C3577-390E-48B7-B578-843DBF352A5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3" name="Title Placeholder 2"/>
          <p:cNvSpPr>
            <a:spLocks noGrp="1" noChangeArrowheads="1"/>
          </p:cNvSpPr>
          <p:nvPr>
            <p:ph type="title"/>
          </p:nvPr>
        </p:nvSpPr>
        <p:spPr bwMode="white">
          <a:xfrm>
            <a:off x="457200" y="319088"/>
            <a:ext cx="73914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37" name="Text Box 13"/>
          <p:cNvSpPr txBox="1">
            <a:spLocks noChangeArrowheads="1"/>
          </p:cNvSpPr>
          <p:nvPr/>
        </p:nvSpPr>
        <p:spPr bwMode="white">
          <a:xfrm>
            <a:off x="8153400" y="261938"/>
            <a:ext cx="9906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defRPr/>
            </a:pPr>
            <a:r>
              <a:rPr lang="en-US" sz="2000" b="1" dirty="0">
                <a:solidFill>
                  <a:schemeClr val="bg1"/>
                </a:solidFill>
              </a:rPr>
              <a:t>LOGO</a:t>
            </a:r>
          </a:p>
        </p:txBody>
      </p:sp>
      <p:sp>
        <p:nvSpPr>
          <p:cNvPr id="1038" name="AutoShape 14"/>
          <p:cNvSpPr>
            <a:spLocks noChangeArrowheads="1"/>
          </p:cNvSpPr>
          <p:nvPr/>
        </p:nvSpPr>
        <p:spPr bwMode="gray">
          <a:xfrm rot="5400000">
            <a:off x="8458201" y="-196850"/>
            <a:ext cx="273050" cy="860425"/>
          </a:xfrm>
          <a:prstGeom prst="moon">
            <a:avLst>
              <a:gd name="adj" fmla="val 21208"/>
            </a:avLst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Font typeface="Wingdings" pitchFamily="2" charset="2"/>
        <a:buChar char="v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§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oleObject" Target="../embeddings/oleObject1.bin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Helicopter" TargetMode="External"/><Relationship Id="rId2" Type="http://schemas.openxmlformats.org/officeDocument/2006/relationships/hyperlink" Target="http://en.wikipedia.org/wiki/Fixed-wing_aircraft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FUFO Project</a:t>
            </a:r>
          </a:p>
        </p:txBody>
      </p:sp>
      <p:sp>
        <p:nvSpPr>
          <p:cNvPr id="3075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Final Report</a:t>
            </a:r>
          </a:p>
        </p:txBody>
      </p:sp>
      <p:sp>
        <p:nvSpPr>
          <p:cNvPr id="3076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ECBA4F3-4748-4AF3-B913-CCB6DEB6A050}" type="slidenum">
              <a:rPr lang="en-US" smtClean="0"/>
              <a:pPr/>
              <a:t>1</a:t>
            </a:fld>
            <a:endParaRPr lang="en-US" dirty="0" smtClean="0"/>
          </a:p>
        </p:txBody>
      </p:sp>
      <p:pic>
        <p:nvPicPr>
          <p:cNvPr id="6" name="Picture 5" descr="logo_fin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2438400"/>
            <a:ext cx="2438400" cy="2438400"/>
          </a:xfrm>
          <a:prstGeom prst="rect">
            <a:avLst/>
          </a:prstGeom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19575" y="5791200"/>
            <a:ext cx="1038225" cy="628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14400" y="1400175"/>
            <a:ext cx="7696200" cy="5076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0C98071-8A9B-444A-806A-782BE84EBE4B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219200" y="4724400"/>
            <a:ext cx="990600" cy="533400"/>
          </a:xfrm>
          <a:prstGeom prst="rect">
            <a:avLst/>
          </a:prstGeom>
          <a:solidFill>
            <a:srgbClr val="FFC000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Picture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295400" y="4800600"/>
            <a:ext cx="838200" cy="381000"/>
          </a:xfrm>
          <a:prstGeom prst="rect">
            <a:avLst/>
          </a:prstGeom>
          <a:solidFill>
            <a:srgbClr val="00B050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JPEG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219200" y="4724400"/>
            <a:ext cx="990600" cy="533400"/>
          </a:xfrm>
          <a:prstGeom prst="rect">
            <a:avLst/>
          </a:prstGeom>
          <a:solidFill>
            <a:srgbClr val="FFC000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Picture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1295400" y="4800600"/>
            <a:ext cx="838200" cy="381000"/>
          </a:xfrm>
          <a:prstGeom prst="rect">
            <a:avLst/>
          </a:prstGeom>
          <a:solidFill>
            <a:srgbClr val="00B050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JPEG</a:t>
            </a:r>
            <a:endParaRPr lang="en-US" dirty="0"/>
          </a:p>
        </p:txBody>
      </p:sp>
      <p:pic>
        <p:nvPicPr>
          <p:cNvPr id="11" name="Picture 10" descr="logo_final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001000" y="0"/>
            <a:ext cx="1219200" cy="1219200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3048000" y="304800"/>
            <a:ext cx="5181600" cy="563562"/>
          </a:xfrm>
        </p:spPr>
        <p:txBody>
          <a:bodyPr/>
          <a:lstStyle/>
          <a:p>
            <a:pPr algn="l"/>
            <a:r>
              <a:rPr lang="en-US" sz="3500" dirty="0" smtClean="0"/>
              <a:t>Idea</a:t>
            </a:r>
            <a:endParaRPr lang="en-US" sz="3500" dirty="0"/>
          </a:p>
        </p:txBody>
      </p:sp>
      <p:sp>
        <p:nvSpPr>
          <p:cNvPr id="16" name="Rounded Rectangle 15"/>
          <p:cNvSpPr/>
          <p:nvPr/>
        </p:nvSpPr>
        <p:spPr>
          <a:xfrm>
            <a:off x="0" y="152400"/>
            <a:ext cx="3048000" cy="838200"/>
          </a:xfrm>
          <a:prstGeom prst="roundRect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Introduction</a:t>
            </a:r>
            <a:endParaRPr lang="en-US" sz="4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(-#ppt_w/2)" to="(#ppt_x)" calcmode="lin" valueType="num">
                                      <p:cBhvr>
                                        <p:cTn id="7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0" to="-1.0" calcmode="lin" valueType="num">
                                      <p:cBhvr>
                                        <p:cTn id="8" dur="200" decel="5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xshear</p:attrName>
                                        </p:attrNameLst>
                                      </p:cBhvr>
                                    </p:anim>
                                    <p:animScale>
                                      <p:cBhvr>
                                        <p:cTn id="9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from x="100000" y="100000"/>
                                      <p:to x="80000" y="100000"/>
                                    </p:animScale>
                                    <p:anim by="(#ppt_h/3+#ppt_w*0.1)" calcmode="lin" valueType="num">
                                      <p:cBhvr additive="sum">
                                        <p:cTn id="10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Motion origin="layout" path="M 0 0 C 0.15903 0.02313 0.31823 0.04627 0.34097 0 C 0.36372 -0.04626 0.11945 -0.21513 0.13611 -0.27781 C 0.15278 -0.3405 0.29688 -0.35808 0.44097 -0.37566 " pathEditMode="relative" ptsTypes="aaaA">
                                      <p:cBhvr>
                                        <p:cTn id="26" dur="3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47" presetClass="exit" presetSubtype="0" fill="hold" grpId="2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2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(-#ppt_w/2)" to="(#ppt_x)" calcmode="lin" valueType="num">
                                      <p:cBhvr>
                                        <p:cTn id="37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0" to="-1.0" calcmode="lin" valueType="num">
                                      <p:cBhvr>
                                        <p:cTn id="38" dur="200" decel="5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xshear</p:attrName>
                                        </p:attrNameLst>
                                      </p:cBhvr>
                                    </p:anim>
                                    <p:animScale>
                                      <p:cBhvr>
                                        <p:cTn id="39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from x="100000" y="100000"/>
                                      <p:to x="80000" y="100000"/>
                                    </p:animScale>
                                    <p:anim by="(#ppt_h/3+#ppt_w*0.1)" calcmode="lin" valueType="num">
                                      <p:cBhvr additive="sum">
                                        <p:cTn id="40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53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Motion origin="layout" path="M 0 0 C 0.15903 0.02313 0.31823 0.04627 0.34097 0 C 0.36372 -0.04626 0.11945 -0.21513 0.13611 -0.27781 C 0.15278 -0.3405 0.29688 -0.35808 0.44097 -0.37566 " pathEditMode="relative" ptsTypes="aaaA">
                                      <p:cBhvr>
                                        <p:cTn id="56" dur="3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3000"/>
                            </p:stCondLst>
                            <p:childTnLst>
                              <p:par>
                                <p:cTn id="58" presetID="47" presetClass="exit" presetSubtype="0" fill="hold" grpId="2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5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10" grpId="0" animBg="1"/>
      <p:bldP spid="10" grpId="1" animBg="1"/>
      <p:bldP spid="10" grpId="2" animBg="1"/>
      <p:bldP spid="14" grpId="0" animBg="1"/>
      <p:bldP spid="14" grpId="1" animBg="1"/>
      <p:bldP spid="15" grpId="0" animBg="1"/>
      <p:bldP spid="15" grpId="1" animBg="1"/>
      <p:bldP spid="15" grpId="2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0C98071-8A9B-444A-806A-782BE84EBE4B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7" name="Straight Connector 3"/>
          <p:cNvSpPr/>
          <p:nvPr/>
        </p:nvSpPr>
        <p:spPr>
          <a:xfrm>
            <a:off x="4726385" y="3224776"/>
            <a:ext cx="2251813" cy="78162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390810"/>
                </a:lnTo>
                <a:lnTo>
                  <a:pt x="2251813" y="390810"/>
                </a:lnTo>
                <a:lnTo>
                  <a:pt x="2251813" y="781621"/>
                </a:lnTo>
              </a:path>
            </a:pathLst>
          </a:custGeom>
          <a:noFill/>
          <a:sp3d z="-40000" prstMaterial="matte"/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8" name="Straight Connector 4"/>
          <p:cNvSpPr/>
          <p:nvPr/>
        </p:nvSpPr>
        <p:spPr>
          <a:xfrm>
            <a:off x="2474571" y="3224776"/>
            <a:ext cx="2251813" cy="78162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2251813" y="0"/>
                </a:moveTo>
                <a:lnTo>
                  <a:pt x="2251813" y="390810"/>
                </a:lnTo>
                <a:lnTo>
                  <a:pt x="0" y="390810"/>
                </a:lnTo>
                <a:lnTo>
                  <a:pt x="0" y="781621"/>
                </a:lnTo>
              </a:path>
            </a:pathLst>
          </a:custGeom>
          <a:noFill/>
          <a:sp3d z="-40000" prstMaterial="matte"/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9" name="Group 8"/>
          <p:cNvGrpSpPr/>
          <p:nvPr/>
        </p:nvGrpSpPr>
        <p:grpSpPr>
          <a:xfrm>
            <a:off x="2865382" y="1363774"/>
            <a:ext cx="3722005" cy="1861002"/>
            <a:chOff x="2253797" y="372324"/>
            <a:chExt cx="3722005" cy="1861002"/>
          </a:xfrm>
          <a:scene3d>
            <a:camera prst="orthographicFront"/>
            <a:lightRig rig="chilly" dir="t"/>
          </a:scene3d>
        </p:grpSpPr>
        <p:sp>
          <p:nvSpPr>
            <p:cNvPr id="16" name="Rectangle 15"/>
            <p:cNvSpPr/>
            <p:nvPr/>
          </p:nvSpPr>
          <p:spPr>
            <a:xfrm>
              <a:off x="2253797" y="372324"/>
              <a:ext cx="3722005" cy="1861002"/>
            </a:xfrm>
            <a:prstGeom prst="rect">
              <a:avLst/>
            </a:prstGeom>
            <a:solidFill>
              <a:srgbClr val="7030A0"/>
            </a:solidFill>
            <a:sp3d prstMaterial="translucentPowder">
              <a:bevelT w="127000" h="25400" prst="softRound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" name="Rectangle 16"/>
            <p:cNvSpPr/>
            <p:nvPr/>
          </p:nvSpPr>
          <p:spPr>
            <a:xfrm>
              <a:off x="2253797" y="372324"/>
              <a:ext cx="3722005" cy="186100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2385" tIns="32385" rIns="32385" bIns="32385" numCol="1" spcCol="1270" anchor="ctr" anchorCtr="0">
              <a:noAutofit/>
            </a:bodyPr>
            <a:lstStyle/>
            <a:p>
              <a:pPr lvl="0" algn="ctr" defTabSz="2266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5100" kern="1200" dirty="0" smtClean="0"/>
                <a:t>Control Mode</a:t>
              </a:r>
              <a:endParaRPr lang="en-US" sz="5100" kern="1200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613569" y="4006398"/>
            <a:ext cx="3722005" cy="1861002"/>
            <a:chOff x="1984" y="3014948"/>
            <a:chExt cx="3722005" cy="1861002"/>
          </a:xfrm>
          <a:scene3d>
            <a:camera prst="orthographicFront"/>
            <a:lightRig rig="chilly" dir="t"/>
          </a:scene3d>
        </p:grpSpPr>
        <p:sp>
          <p:nvSpPr>
            <p:cNvPr id="14" name="Rectangle 13"/>
            <p:cNvSpPr/>
            <p:nvPr/>
          </p:nvSpPr>
          <p:spPr>
            <a:xfrm>
              <a:off x="1984" y="3014948"/>
              <a:ext cx="3722005" cy="1861002"/>
            </a:xfrm>
            <a:prstGeom prst="rect">
              <a:avLst/>
            </a:prstGeom>
            <a:solidFill>
              <a:srgbClr val="00B050"/>
            </a:solidFill>
            <a:sp3d prstMaterial="translucentPowder">
              <a:bevelT w="127000" h="25400" prst="softRound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5" name="Rectangle 14"/>
            <p:cNvSpPr/>
            <p:nvPr/>
          </p:nvSpPr>
          <p:spPr>
            <a:xfrm>
              <a:off x="1984" y="3014948"/>
              <a:ext cx="3722005" cy="186100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2385" tIns="32385" rIns="32385" bIns="32385" numCol="1" spcCol="1270" anchor="ctr" anchorCtr="0">
              <a:noAutofit/>
            </a:bodyPr>
            <a:lstStyle/>
            <a:p>
              <a:pPr lvl="0" algn="ctr" defTabSz="2266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5100" kern="1200" dirty="0" smtClean="0"/>
                <a:t>Autonomous</a:t>
              </a:r>
              <a:r>
                <a:rPr lang="en-US" sz="3000" dirty="0" smtClean="0"/>
                <a:t>(Dynamic Stabilization)</a:t>
              </a:r>
              <a:endParaRPr lang="en-US" sz="3000" kern="1200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117195" y="4006398"/>
            <a:ext cx="3722005" cy="1861002"/>
            <a:chOff x="4505610" y="3014948"/>
            <a:chExt cx="3722005" cy="1861002"/>
          </a:xfrm>
          <a:scene3d>
            <a:camera prst="orthographicFront"/>
            <a:lightRig rig="chilly" dir="t"/>
          </a:scene3d>
        </p:grpSpPr>
        <p:sp>
          <p:nvSpPr>
            <p:cNvPr id="12" name="Rectangle 11"/>
            <p:cNvSpPr/>
            <p:nvPr/>
          </p:nvSpPr>
          <p:spPr>
            <a:xfrm>
              <a:off x="4505610" y="3014948"/>
              <a:ext cx="3722005" cy="1861002"/>
            </a:xfrm>
            <a:prstGeom prst="rect">
              <a:avLst/>
            </a:prstGeom>
            <a:solidFill>
              <a:srgbClr val="FFC000"/>
            </a:solidFill>
            <a:sp3d prstMaterial="translucentPowder">
              <a:bevelT w="127000" h="25400" prst="softRound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4505610" y="3014948"/>
              <a:ext cx="3722005" cy="186100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2385" tIns="32385" rIns="32385" bIns="32385" numCol="1" spcCol="1270" anchor="ctr" anchorCtr="0">
              <a:noAutofit/>
            </a:bodyPr>
            <a:lstStyle/>
            <a:p>
              <a:pPr lvl="0" algn="ctr" defTabSz="2266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5100" kern="1200" dirty="0" smtClean="0"/>
                <a:t>Manual</a:t>
              </a:r>
              <a:endParaRPr lang="en-US" sz="5100" kern="1200" dirty="0"/>
            </a:p>
          </p:txBody>
        </p:sp>
      </p:grpSp>
      <p:pic>
        <p:nvPicPr>
          <p:cNvPr id="18" name="Picture 17" descr="logo_final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001000" y="0"/>
            <a:ext cx="1219200" cy="1219200"/>
          </a:xfrm>
          <a:prstGeom prst="rect">
            <a:avLst/>
          </a:prstGeom>
        </p:spPr>
      </p:pic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3048000" y="304800"/>
            <a:ext cx="5181600" cy="563562"/>
          </a:xfrm>
        </p:spPr>
        <p:txBody>
          <a:bodyPr/>
          <a:lstStyle/>
          <a:p>
            <a:pPr algn="l"/>
            <a:r>
              <a:rPr lang="en-US" sz="3500" dirty="0" smtClean="0"/>
              <a:t>Idea</a:t>
            </a:r>
            <a:endParaRPr lang="en-US" sz="3500" dirty="0"/>
          </a:p>
        </p:txBody>
      </p:sp>
      <p:sp>
        <p:nvSpPr>
          <p:cNvPr id="21" name="Rounded Rectangle 20"/>
          <p:cNvSpPr/>
          <p:nvPr/>
        </p:nvSpPr>
        <p:spPr>
          <a:xfrm>
            <a:off x="0" y="152400"/>
            <a:ext cx="3048000" cy="838200"/>
          </a:xfrm>
          <a:prstGeom prst="roundRect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Introduction</a:t>
            </a:r>
            <a:endParaRPr lang="en-US" sz="4000" dirty="0"/>
          </a:p>
        </p:txBody>
      </p:sp>
      <p:sp>
        <p:nvSpPr>
          <p:cNvPr id="24" name="Multiply 23"/>
          <p:cNvSpPr/>
          <p:nvPr/>
        </p:nvSpPr>
        <p:spPr>
          <a:xfrm>
            <a:off x="4953000" y="3352800"/>
            <a:ext cx="4191000" cy="3124200"/>
          </a:xfrm>
          <a:prstGeom prst="mathMultiply">
            <a:avLst>
              <a:gd name="adj1" fmla="val 0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rgbClr val="C00000"/>
                </a:solidFill>
              </a:ln>
              <a:solidFill>
                <a:srgbClr val="C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" dur="1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1" dur="1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3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0" dur="1000" fill="hold"/>
                                        <p:tgtEl>
                                          <p:spTgt spid="1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4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0C98071-8A9B-444A-806A-782BE84EBE4B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457200" y="5943600"/>
            <a:ext cx="8686800" cy="1588"/>
          </a:xfrm>
          <a:prstGeom prst="line">
            <a:avLst/>
          </a:prstGeom>
          <a:ln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38200" y="4648200"/>
            <a:ext cx="2152650" cy="1255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12" name="Group 11"/>
          <p:cNvGrpSpPr/>
          <p:nvPr/>
        </p:nvGrpSpPr>
        <p:grpSpPr>
          <a:xfrm>
            <a:off x="2514600" y="4038600"/>
            <a:ext cx="2209800" cy="609600"/>
            <a:chOff x="2971800" y="990600"/>
            <a:chExt cx="3276600" cy="762000"/>
          </a:xfrm>
        </p:grpSpPr>
        <p:sp>
          <p:nvSpPr>
            <p:cNvPr id="13" name="Cloud Callout 12"/>
            <p:cNvSpPr/>
            <p:nvPr/>
          </p:nvSpPr>
          <p:spPr>
            <a:xfrm>
              <a:off x="2971800" y="990600"/>
              <a:ext cx="3276600" cy="762000"/>
            </a:xfrm>
            <a:prstGeom prst="cloudCallout">
              <a:avLst>
                <a:gd name="adj1" fmla="val -25417"/>
                <a:gd name="adj2" fmla="val 78404"/>
              </a:avLst>
            </a:prstGeom>
            <a:solidFill>
              <a:schemeClr val="accent3">
                <a:lumMod val="75000"/>
              </a:schemeClr>
            </a:solidFill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389587" y="1085850"/>
              <a:ext cx="251985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Manual mode</a:t>
              </a: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9601200" y="2133600"/>
            <a:ext cx="2057400" cy="914400"/>
            <a:chOff x="5562600" y="1905000"/>
            <a:chExt cx="2057400" cy="914400"/>
          </a:xfrm>
        </p:grpSpPr>
        <p:sp>
          <p:nvSpPr>
            <p:cNvPr id="16" name="Left Arrow 15"/>
            <p:cNvSpPr/>
            <p:nvPr/>
          </p:nvSpPr>
          <p:spPr>
            <a:xfrm>
              <a:off x="5562600" y="1905000"/>
              <a:ext cx="2057400" cy="152400"/>
            </a:xfrm>
            <a:prstGeom prst="leftArrow">
              <a:avLst/>
            </a:prstGeom>
            <a:solidFill>
              <a:srgbClr val="C00000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Left Arrow 16"/>
            <p:cNvSpPr/>
            <p:nvPr/>
          </p:nvSpPr>
          <p:spPr>
            <a:xfrm>
              <a:off x="5562600" y="2286000"/>
              <a:ext cx="2057400" cy="152400"/>
            </a:xfrm>
            <a:prstGeom prst="leftArrow">
              <a:avLst/>
            </a:prstGeom>
            <a:solidFill>
              <a:srgbClr val="C00000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Left Arrow 17"/>
            <p:cNvSpPr/>
            <p:nvPr/>
          </p:nvSpPr>
          <p:spPr>
            <a:xfrm>
              <a:off x="5562600" y="2667000"/>
              <a:ext cx="2057400" cy="152400"/>
            </a:xfrm>
            <a:prstGeom prst="leftArrow">
              <a:avLst/>
            </a:prstGeom>
            <a:solidFill>
              <a:srgbClr val="C00000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6629400" y="1447800"/>
            <a:ext cx="7620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Wind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3276600" y="4267200"/>
            <a:ext cx="3124200" cy="2438400"/>
            <a:chOff x="3276600" y="4267200"/>
            <a:chExt cx="3124200" cy="2438400"/>
          </a:xfrm>
        </p:grpSpPr>
        <p:sp>
          <p:nvSpPr>
            <p:cNvPr id="21" name="Explosion 2 20"/>
            <p:cNvSpPr/>
            <p:nvPr/>
          </p:nvSpPr>
          <p:spPr>
            <a:xfrm>
              <a:off x="3276600" y="4267200"/>
              <a:ext cx="3124200" cy="2438400"/>
            </a:xfrm>
            <a:prstGeom prst="irregularSeal2">
              <a:avLst/>
            </a:prstGeom>
            <a:solidFill>
              <a:srgbClr val="FFFF00"/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Explosion 1 21"/>
            <p:cNvSpPr/>
            <p:nvPr/>
          </p:nvSpPr>
          <p:spPr>
            <a:xfrm>
              <a:off x="4114800" y="5181600"/>
              <a:ext cx="1219200" cy="1066800"/>
            </a:xfrm>
            <a:prstGeom prst="irregularSeal1">
              <a:avLst/>
            </a:prstGeom>
            <a:solidFill>
              <a:srgbClr val="FF0000"/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4" name="Picture 23" descr="logo_final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001000" y="0"/>
            <a:ext cx="1219200" cy="12192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3048000" y="304800"/>
            <a:ext cx="5181600" cy="563562"/>
          </a:xfrm>
        </p:spPr>
        <p:txBody>
          <a:bodyPr/>
          <a:lstStyle/>
          <a:p>
            <a:pPr algn="l"/>
            <a:r>
              <a:rPr lang="en-US" sz="3500" dirty="0" smtClean="0"/>
              <a:t>Idea</a:t>
            </a:r>
            <a:endParaRPr lang="en-US" sz="3500" dirty="0"/>
          </a:p>
        </p:txBody>
      </p:sp>
      <p:sp>
        <p:nvSpPr>
          <p:cNvPr id="31" name="Rounded Rectangle 30"/>
          <p:cNvSpPr/>
          <p:nvPr/>
        </p:nvSpPr>
        <p:spPr>
          <a:xfrm>
            <a:off x="0" y="152400"/>
            <a:ext cx="3048000" cy="838200"/>
          </a:xfrm>
          <a:prstGeom prst="roundRect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Introduction</a:t>
            </a:r>
            <a:endParaRPr lang="en-US" sz="4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48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94444E-6 5.71362E-7 C 0.03838 -0.15707 0.07674 -0.3139 0.06268 -0.35485 C 0.04862 -0.39579 -0.09045 -0.27504 -0.08437 -0.24566 C -0.0783 -0.21629 0.06685 -0.16123 0.09879 -0.17835 C 0.13074 -0.19547 0.10574 -0.32015 0.10713 -0.34837 " pathEditMode="relative" ptsTypes="aaaaA">
                                      <p:cBhvr>
                                        <p:cTn id="25" dur="2000" fill="hold"/>
                                        <p:tgtEl>
                                          <p:spTgt spid="348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800" decel="100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800" decel="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800" decel="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800" decel="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2083 4.19056E-6 L -0.6375 4.19056E-6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000"/>
                            </p:stCondLst>
                            <p:childTnLst>
                              <p:par>
                                <p:cTn id="40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2083 8.60315E-7 L -0.6375 8.60315E-7 " pathEditMode="relative" ptsTypes="AA">
                                      <p:cBhvr>
                                        <p:cTn id="41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0"/>
                            </p:stCondLst>
                            <p:childTnLst>
                              <p:par>
                                <p:cTn id="43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7000"/>
                            </p:stCondLst>
                            <p:childTnLst>
                              <p:par>
                                <p:cTn id="50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51" dur="2000" fill="hold"/>
                                        <p:tgtEl>
                                          <p:spTgt spid="348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9000"/>
                            </p:stCondLst>
                            <p:childTnLst>
                              <p:par>
                                <p:cTn id="53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0712 -0.34829 C 0.05625 -0.37373 0.00538 -0.39893 -0.01823 -0.38691 C -0.04184 -0.37488 -0.02048 -0.30481 -0.03455 -0.27613 C -0.04878 -0.24745 -0.09444 -0.21485 -0.1033 -0.21485 C -0.11198 -0.21485 -0.13055 -0.28955 -0.08785 -0.27613 C -0.04496 -0.26249 0.09792 -0.17484 0.15452 -0.1339 C 0.21094 -0.0932 0.23108 -0.06198 0.25139 -0.03053 " pathEditMode="relative" rAng="0" ptsTypes="aaaaaaA">
                                      <p:cBhvr>
                                        <p:cTn id="54" dur="1000" fill="hold"/>
                                        <p:tgtEl>
                                          <p:spTgt spid="348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" y="13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0000"/>
                            </p:stCondLst>
                            <p:childTnLst>
                              <p:par>
                                <p:cTn id="56" presetID="48" presetClass="exit" presetSubtype="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7" dur="1000"/>
                                        <p:tgtEl>
                                          <p:spTgt spid="348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20000">
                                          <p:val>
                                            <p:fltVal val="90"/>
                                          </p:val>
                                        </p:tav>
                                        <p:tav tm="2000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/>
                                        <p:tgtEl>
                                          <p:spTgt spid="348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50000">
                                          <p:val>
                                            <p:fltVal val="0.95"/>
                                          </p:val>
                                        </p:tav>
                                        <p:tav tm="100000">
                                          <p:val>
                                            <p:fltVal val="-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/>
                                        <p:tgtEl>
                                          <p:spTgt spid="348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0" dur="1000"/>
                                        <p:tgtEl>
                                          <p:spTgt spid="348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4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0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0C98071-8A9B-444A-806A-782BE84EBE4B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457200" y="5943600"/>
            <a:ext cx="8686800" cy="1588"/>
          </a:xfrm>
          <a:prstGeom prst="line">
            <a:avLst/>
          </a:prstGeom>
          <a:ln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14400" y="4648200"/>
            <a:ext cx="2152650" cy="1255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7" name="Group 6"/>
          <p:cNvGrpSpPr/>
          <p:nvPr/>
        </p:nvGrpSpPr>
        <p:grpSpPr>
          <a:xfrm>
            <a:off x="2667000" y="4343400"/>
            <a:ext cx="2209800" cy="609600"/>
            <a:chOff x="2971800" y="990600"/>
            <a:chExt cx="3276600" cy="762000"/>
          </a:xfrm>
        </p:grpSpPr>
        <p:sp>
          <p:nvSpPr>
            <p:cNvPr id="8" name="Cloud Callout 7"/>
            <p:cNvSpPr/>
            <p:nvPr/>
          </p:nvSpPr>
          <p:spPr>
            <a:xfrm>
              <a:off x="2971800" y="990600"/>
              <a:ext cx="3276600" cy="762000"/>
            </a:xfrm>
            <a:prstGeom prst="cloudCallout">
              <a:avLst>
                <a:gd name="adj1" fmla="val -25417"/>
                <a:gd name="adj2" fmla="val 78404"/>
              </a:avLst>
            </a:prstGeom>
            <a:solidFill>
              <a:schemeClr val="accent3">
                <a:lumMod val="75000"/>
              </a:schemeClr>
            </a:solidFill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649717" y="1085850"/>
              <a:ext cx="251985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Go to 1m</a:t>
              </a: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9601200" y="2133600"/>
            <a:ext cx="2057400" cy="914400"/>
            <a:chOff x="5562600" y="1905000"/>
            <a:chExt cx="2057400" cy="914400"/>
          </a:xfrm>
        </p:grpSpPr>
        <p:sp>
          <p:nvSpPr>
            <p:cNvPr id="20" name="Left Arrow 19"/>
            <p:cNvSpPr/>
            <p:nvPr/>
          </p:nvSpPr>
          <p:spPr>
            <a:xfrm>
              <a:off x="5562600" y="1905000"/>
              <a:ext cx="2057400" cy="152400"/>
            </a:xfrm>
            <a:prstGeom prst="leftArrow">
              <a:avLst/>
            </a:prstGeom>
            <a:solidFill>
              <a:srgbClr val="C00000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Left Arrow 20"/>
            <p:cNvSpPr/>
            <p:nvPr/>
          </p:nvSpPr>
          <p:spPr>
            <a:xfrm>
              <a:off x="5562600" y="2286000"/>
              <a:ext cx="2057400" cy="152400"/>
            </a:xfrm>
            <a:prstGeom prst="leftArrow">
              <a:avLst/>
            </a:prstGeom>
            <a:solidFill>
              <a:srgbClr val="C00000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Left Arrow 21"/>
            <p:cNvSpPr/>
            <p:nvPr/>
          </p:nvSpPr>
          <p:spPr>
            <a:xfrm>
              <a:off x="5562600" y="2667000"/>
              <a:ext cx="2057400" cy="152400"/>
            </a:xfrm>
            <a:prstGeom prst="leftArrow">
              <a:avLst/>
            </a:prstGeom>
            <a:solidFill>
              <a:srgbClr val="C00000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6629400" y="1447800"/>
            <a:ext cx="7620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Wind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3048000" y="990600"/>
            <a:ext cx="3276600" cy="762000"/>
            <a:chOff x="2971800" y="990600"/>
            <a:chExt cx="3276600" cy="762000"/>
          </a:xfrm>
        </p:grpSpPr>
        <p:sp>
          <p:nvSpPr>
            <p:cNvPr id="25" name="Cloud Callout 24"/>
            <p:cNvSpPr/>
            <p:nvPr/>
          </p:nvSpPr>
          <p:spPr>
            <a:xfrm>
              <a:off x="2971800" y="990600"/>
              <a:ext cx="3276600" cy="762000"/>
            </a:xfrm>
            <a:prstGeom prst="cloudCallout">
              <a:avLst>
                <a:gd name="adj1" fmla="val -25417"/>
                <a:gd name="adj2" fmla="val 78404"/>
              </a:avLst>
            </a:prstGeom>
            <a:solidFill>
              <a:schemeClr val="accent3">
                <a:lumMod val="75000"/>
              </a:schemeClr>
            </a:solidFill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3429000" y="1143000"/>
              <a:ext cx="2743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Dynamic stabilization</a:t>
              </a: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4572000" y="2895600"/>
            <a:ext cx="2895600" cy="1981200"/>
            <a:chOff x="4572000" y="2895600"/>
            <a:chExt cx="2895600" cy="1981200"/>
          </a:xfrm>
        </p:grpSpPr>
        <p:sp>
          <p:nvSpPr>
            <p:cNvPr id="27" name="24-Point Star 26"/>
            <p:cNvSpPr/>
            <p:nvPr/>
          </p:nvSpPr>
          <p:spPr>
            <a:xfrm>
              <a:off x="4572000" y="2895600"/>
              <a:ext cx="2895600" cy="1981200"/>
            </a:xfrm>
            <a:prstGeom prst="star24">
              <a:avLst/>
            </a:prstGeom>
            <a:solidFill>
              <a:srgbClr val="00B050"/>
            </a:soli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5334000" y="3505200"/>
              <a:ext cx="14478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 smtClean="0">
                  <a:solidFill>
                    <a:srgbClr val="FFFF00"/>
                  </a:solidFill>
                </a:rPr>
                <a:t>SAFE</a:t>
              </a: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1600200" y="3352800"/>
            <a:ext cx="26670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7030A0"/>
                </a:solidFill>
              </a:rPr>
              <a:t>Dynamic Stablization</a:t>
            </a:r>
          </a:p>
        </p:txBody>
      </p:sp>
      <p:pic>
        <p:nvPicPr>
          <p:cNvPr id="31" name="Picture 30" descr="logo_final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001000" y="0"/>
            <a:ext cx="1219200" cy="1219200"/>
          </a:xfrm>
          <a:prstGeom prst="rect">
            <a:avLst/>
          </a:prstGeom>
        </p:spPr>
      </p:pic>
      <p:sp>
        <p:nvSpPr>
          <p:cNvPr id="35" name="Title 1"/>
          <p:cNvSpPr>
            <a:spLocks noGrp="1"/>
          </p:cNvSpPr>
          <p:nvPr>
            <p:ph type="title"/>
          </p:nvPr>
        </p:nvSpPr>
        <p:spPr>
          <a:xfrm>
            <a:off x="3048000" y="304800"/>
            <a:ext cx="5181600" cy="563562"/>
          </a:xfrm>
        </p:spPr>
        <p:txBody>
          <a:bodyPr/>
          <a:lstStyle/>
          <a:p>
            <a:pPr algn="l"/>
            <a:r>
              <a:rPr lang="en-US" sz="3500" dirty="0" smtClean="0"/>
              <a:t>Idea</a:t>
            </a:r>
            <a:endParaRPr lang="en-US" sz="3500" dirty="0"/>
          </a:p>
        </p:txBody>
      </p:sp>
      <p:sp>
        <p:nvSpPr>
          <p:cNvPr id="36" name="Rounded Rectangle 35"/>
          <p:cNvSpPr/>
          <p:nvPr/>
        </p:nvSpPr>
        <p:spPr>
          <a:xfrm>
            <a:off x="0" y="152400"/>
            <a:ext cx="3048000" cy="838200"/>
          </a:xfrm>
          <a:prstGeom prst="roundRect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Introduction</a:t>
            </a:r>
            <a:endParaRPr lang="en-US" sz="4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6563 -1.3876E-6 C 0.08038 -0.05597 0.09514 -0.11193 0.08993 -0.14431 C 0.08473 -0.17669 0.02952 -0.18201 0.03473 -0.19403 C 0.04028 -0.20583 0.11563 -0.18362 0.12257 -0.21623 C 0.12952 -0.24907 0.08368 -0.36216 0.07604 -0.39107 " pathEditMode="relative" rAng="0" ptsTypes="aaaaA">
                                      <p:cBhvr>
                                        <p:cTn id="25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" y="-1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3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800" decel="100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800" decel="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800" decel="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800" decel="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500"/>
                            </p:stCondLst>
                            <p:childTnLst>
                              <p:par>
                                <p:cTn id="48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2083 8.60315E-7 L -0.62917 8.60315E-7 " pathEditMode="relative" rAng="0" ptsTypes="AA">
                                      <p:cBhvr>
                                        <p:cTn id="49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500"/>
                            </p:stCondLst>
                            <p:childTnLst>
                              <p:par>
                                <p:cTn id="51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2083 8.60315E-7 L -0.62917 8.60315E-7 " pathEditMode="relative" rAng="0" ptsTypes="AA">
                                      <p:cBhvr>
                                        <p:cTn id="52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500"/>
                            </p:stCondLst>
                            <p:childTnLst>
                              <p:par>
                                <p:cTn id="54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500"/>
                            </p:stCondLst>
                            <p:childTnLst>
                              <p:par>
                                <p:cTn id="61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8000"/>
                            </p:stCondLst>
                            <p:childTnLst>
                              <p:par>
                                <p:cTn id="68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7604 -0.39107 C 0.07743 -0.39061 0.1224 -0.38783 0.11667 -0.38783 C 0.11094 -0.38783 0.04288 -0.39061 0.0415 -0.39107 C 0.04011 -0.39153 0.10243 -0.39084 0.10816 -0.39107 C 0.11389 -0.3913 0.07466 -0.39153 0.07604 -0.39107 Z " pathEditMode="relative" ptsTypes="aaaaa">
                                      <p:cBhvr>
                                        <p:cTn id="7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9000"/>
                            </p:stCondLst>
                            <p:childTnLst>
                              <p:par>
                                <p:cTn id="76" presetID="24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8" dur="1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3" grpId="1"/>
      <p:bldP spid="23" grpId="2"/>
      <p:bldP spid="3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89719"/>
            <a:ext cx="7391400" cy="563562"/>
          </a:xfrm>
        </p:spPr>
        <p:txBody>
          <a:bodyPr/>
          <a:lstStyle/>
          <a:p>
            <a:r>
              <a:rPr lang="en-US" dirty="0" smtClean="0"/>
              <a:t>Project Plan</a:t>
            </a:r>
            <a:endParaRPr lang="vi-VN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57199" y="1066800"/>
            <a:ext cx="8597173" cy="54102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0C98071-8A9B-444A-806A-782BE84EBE4B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0" y="152400"/>
            <a:ext cx="3048000" cy="838200"/>
          </a:xfrm>
          <a:prstGeom prst="roundRect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Introduction</a:t>
            </a:r>
            <a:endParaRPr lang="en-US" sz="4000" dirty="0"/>
          </a:p>
        </p:txBody>
      </p:sp>
      <p:pic>
        <p:nvPicPr>
          <p:cNvPr id="8" name="Picture 7" descr="logo_final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001000" y="0"/>
            <a:ext cx="12192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910871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0C98071-8A9B-444A-806A-782BE84EBE4B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pic>
        <p:nvPicPr>
          <p:cNvPr id="8" name="Picture 7" descr="logo_final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001000" y="0"/>
            <a:ext cx="1219200" cy="1219200"/>
          </a:xfrm>
          <a:prstGeom prst="rect">
            <a:avLst/>
          </a:prstGeom>
        </p:spPr>
      </p:pic>
      <p:sp>
        <p:nvSpPr>
          <p:cNvPr id="19" name="Rounded Rectangle 18"/>
          <p:cNvSpPr/>
          <p:nvPr/>
        </p:nvSpPr>
        <p:spPr>
          <a:xfrm>
            <a:off x="0" y="152400"/>
            <a:ext cx="3048000" cy="838200"/>
          </a:xfrm>
          <a:prstGeom prst="roundRect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Hard &amp; Soft</a:t>
            </a:r>
            <a:endParaRPr lang="en-US" sz="4000" dirty="0"/>
          </a:p>
        </p:txBody>
      </p:sp>
      <p:sp>
        <p:nvSpPr>
          <p:cNvPr id="7" name="Content Placeholder 8"/>
          <p:cNvSpPr>
            <a:spLocks noGrp="1"/>
          </p:cNvSpPr>
          <p:nvPr>
            <p:ph idx="1"/>
          </p:nvPr>
        </p:nvSpPr>
        <p:spPr>
          <a:xfrm>
            <a:off x="457200" y="1076325"/>
            <a:ext cx="8229600" cy="5019675"/>
          </a:xfrm>
        </p:spPr>
        <p:txBody>
          <a:bodyPr/>
          <a:lstStyle/>
          <a:p>
            <a:r>
              <a:rPr lang="en-US" dirty="0" smtClean="0"/>
              <a:t> Embedded system development:</a:t>
            </a:r>
          </a:p>
          <a:p>
            <a:pPr lvl="2"/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0" name="Picture 9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38200" y="1828800"/>
            <a:ext cx="7848600" cy="4419600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3048000" y="304800"/>
            <a:ext cx="5181600" cy="563562"/>
          </a:xfrm>
        </p:spPr>
        <p:txBody>
          <a:bodyPr/>
          <a:lstStyle/>
          <a:p>
            <a:pPr algn="l"/>
            <a:r>
              <a:rPr lang="en-US" sz="3500" dirty="0" smtClean="0"/>
              <a:t>Development model</a:t>
            </a:r>
            <a:endParaRPr lang="en-US" sz="35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0C98071-8A9B-444A-806A-782BE84EBE4B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pic>
        <p:nvPicPr>
          <p:cNvPr id="8" name="Picture 7" descr="logo_final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001000" y="0"/>
            <a:ext cx="1219200" cy="1219200"/>
          </a:xfrm>
          <a:prstGeom prst="rect">
            <a:avLst/>
          </a:prstGeom>
        </p:spPr>
      </p:pic>
      <p:sp>
        <p:nvSpPr>
          <p:cNvPr id="19" name="Rounded Rectangle 18"/>
          <p:cNvSpPr/>
          <p:nvPr/>
        </p:nvSpPr>
        <p:spPr>
          <a:xfrm>
            <a:off x="0" y="152400"/>
            <a:ext cx="3048000" cy="838200"/>
          </a:xfrm>
          <a:prstGeom prst="roundRect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Hard &amp; Soft</a:t>
            </a:r>
            <a:endParaRPr lang="en-US" sz="4000" dirty="0"/>
          </a:p>
        </p:txBody>
      </p:sp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3048000" y="304800"/>
            <a:ext cx="5181600" cy="563562"/>
          </a:xfrm>
        </p:spPr>
        <p:txBody>
          <a:bodyPr/>
          <a:lstStyle/>
          <a:p>
            <a:pPr algn="l"/>
            <a:r>
              <a:rPr lang="en-US" sz="3500" dirty="0" smtClean="0"/>
              <a:t>Risks</a:t>
            </a:r>
            <a:endParaRPr lang="en-US" sz="3500" dirty="0"/>
          </a:p>
        </p:txBody>
      </p:sp>
      <p:sp>
        <p:nvSpPr>
          <p:cNvPr id="40" name="Content Placeholder 8"/>
          <p:cNvSpPr>
            <a:spLocks noGrp="1"/>
          </p:cNvSpPr>
          <p:nvPr>
            <p:ph idx="1"/>
          </p:nvPr>
        </p:nvSpPr>
        <p:spPr>
          <a:xfrm>
            <a:off x="457200" y="1076325"/>
            <a:ext cx="8229600" cy="5019675"/>
          </a:xfrm>
        </p:spPr>
        <p:txBody>
          <a:bodyPr/>
          <a:lstStyle/>
          <a:p>
            <a:pPr lvl="1"/>
            <a:r>
              <a:rPr lang="en-US" dirty="0" smtClean="0"/>
              <a:t>Time</a:t>
            </a:r>
          </a:p>
          <a:p>
            <a:pPr lvl="2"/>
            <a:r>
              <a:rPr lang="en-US" dirty="0" smtClean="0"/>
              <a:t>Mechanic and PCB</a:t>
            </a:r>
          </a:p>
          <a:p>
            <a:pPr lvl="2"/>
            <a:r>
              <a:rPr lang="en-US" dirty="0" smtClean="0"/>
              <a:t>Assert and evaluate algorithms.</a:t>
            </a:r>
          </a:p>
          <a:p>
            <a:pPr lvl="2"/>
            <a:r>
              <a:rPr lang="en-US" dirty="0" smtClean="0"/>
              <a:t>Study new area.</a:t>
            </a:r>
          </a:p>
          <a:p>
            <a:pPr lvl="1"/>
            <a:r>
              <a:rPr lang="en-US" dirty="0" smtClean="0"/>
              <a:t>Cost:</a:t>
            </a:r>
          </a:p>
          <a:p>
            <a:pPr lvl="2"/>
            <a:r>
              <a:rPr lang="en-US" dirty="0" smtClean="0"/>
              <a:t>Potential cost.</a:t>
            </a:r>
          </a:p>
          <a:p>
            <a:pPr lvl="1"/>
            <a:r>
              <a:rPr lang="en-US" dirty="0" smtClean="0"/>
              <a:t>Testing:</a:t>
            </a:r>
          </a:p>
          <a:p>
            <a:pPr lvl="2"/>
            <a:r>
              <a:rPr lang="en-US" dirty="0" smtClean="0"/>
              <a:t>Unstable environment.</a:t>
            </a:r>
          </a:p>
          <a:p>
            <a:pPr lvl="2"/>
            <a:r>
              <a:rPr lang="en-US" dirty="0" smtClean="0"/>
              <a:t>Accident and damage.</a:t>
            </a:r>
          </a:p>
          <a:p>
            <a:pPr lvl="1"/>
            <a:r>
              <a:rPr lang="en-US" dirty="0" smtClean="0"/>
              <a:t>Tools</a:t>
            </a:r>
          </a:p>
          <a:p>
            <a:pPr lvl="2"/>
            <a:r>
              <a:rPr lang="en-US" dirty="0" smtClean="0"/>
              <a:t>Copyright software.</a:t>
            </a:r>
          </a:p>
          <a:p>
            <a:pPr lvl="2"/>
            <a:r>
              <a:rPr lang="en-US" dirty="0" smtClean="0"/>
              <a:t>Hardware and equipment.</a:t>
            </a:r>
          </a:p>
          <a:p>
            <a:pPr lvl="1"/>
            <a:endParaRPr lang="en-US" dirty="0" smtClean="0"/>
          </a:p>
          <a:p>
            <a:pPr lvl="2"/>
            <a:endParaRPr lang="en-US" dirty="0" smtClean="0"/>
          </a:p>
          <a:p>
            <a:pPr lvl="1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0C98071-8A9B-444A-806A-782BE84EBE4B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pic>
        <p:nvPicPr>
          <p:cNvPr id="8" name="Picture 7" descr="logo_final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001000" y="0"/>
            <a:ext cx="1219200" cy="1219200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3048000" y="304800"/>
            <a:ext cx="5181600" cy="563562"/>
          </a:xfrm>
        </p:spPr>
        <p:txBody>
          <a:bodyPr/>
          <a:lstStyle/>
          <a:p>
            <a:pPr algn="l"/>
            <a:r>
              <a:rPr lang="en-US" sz="3500" dirty="0" smtClean="0"/>
              <a:t>Hardware study</a:t>
            </a:r>
            <a:endParaRPr lang="en-US" sz="3500" dirty="0"/>
          </a:p>
        </p:txBody>
      </p:sp>
      <p:sp>
        <p:nvSpPr>
          <p:cNvPr id="19" name="Rounded Rectangle 18"/>
          <p:cNvSpPr/>
          <p:nvPr/>
        </p:nvSpPr>
        <p:spPr>
          <a:xfrm>
            <a:off x="0" y="152400"/>
            <a:ext cx="3048000" cy="838200"/>
          </a:xfrm>
          <a:prstGeom prst="roundRect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Hard &amp; Soft</a:t>
            </a:r>
            <a:endParaRPr lang="en-US" sz="4000" dirty="0"/>
          </a:p>
        </p:txBody>
      </p:sp>
      <p:graphicFrame>
        <p:nvGraphicFramePr>
          <p:cNvPr id="15" name="Table 14"/>
          <p:cNvGraphicFramePr>
            <a:graphicFrameLocks noGrp="1"/>
          </p:cNvGraphicFramePr>
          <p:nvPr/>
        </p:nvGraphicFramePr>
        <p:xfrm>
          <a:off x="1066800" y="1219202"/>
          <a:ext cx="6934200" cy="42904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6775"/>
                <a:gridCol w="2253615"/>
                <a:gridCol w="1560195"/>
                <a:gridCol w="2253615"/>
              </a:tblGrid>
              <a:tr h="383831">
                <a:tc>
                  <a:txBody>
                    <a:bodyPr/>
                    <a:lstStyle/>
                    <a:p>
                      <a:r>
                        <a:rPr lang="en-US" dirty="0" smtClean="0"/>
                        <a:t>No.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Components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Quantity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Description</a:t>
                      </a:r>
                      <a:endParaRPr lang="en-US" dirty="0"/>
                    </a:p>
                  </a:txBody>
                  <a:tcPr/>
                </a:tc>
              </a:tr>
              <a:tr h="383831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dsPIC30f4012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Microcontroller</a:t>
                      </a:r>
                      <a:endParaRPr lang="en-US" dirty="0"/>
                    </a:p>
                  </a:txBody>
                  <a:tcPr/>
                </a:tc>
              </a:tr>
              <a:tr h="383831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HC-06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Bluetooth</a:t>
                      </a:r>
                      <a:r>
                        <a:rPr lang="en-US" baseline="0" dirty="0" smtClean="0"/>
                        <a:t> module</a:t>
                      </a:r>
                      <a:endParaRPr lang="en-US" dirty="0"/>
                    </a:p>
                  </a:txBody>
                  <a:tcPr/>
                </a:tc>
              </a:tr>
              <a:tr h="383831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BMP085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Barometer</a:t>
                      </a:r>
                      <a:endParaRPr lang="en-US" dirty="0"/>
                    </a:p>
                  </a:txBody>
                  <a:tcPr/>
                </a:tc>
              </a:tr>
              <a:tr h="383831"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L3G4200D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Gyroscope</a:t>
                      </a:r>
                      <a:endParaRPr lang="en-US" dirty="0"/>
                    </a:p>
                  </a:txBody>
                  <a:tcPr/>
                </a:tc>
              </a:tr>
              <a:tr h="383831"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ADXL345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Accelerometer</a:t>
                      </a:r>
                      <a:endParaRPr lang="en-US" dirty="0"/>
                    </a:p>
                  </a:txBody>
                  <a:tcPr/>
                </a:tc>
              </a:tr>
              <a:tr h="662503"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HW 30A ESC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Electronic</a:t>
                      </a:r>
                      <a:r>
                        <a:rPr lang="en-US" baseline="0" dirty="0" smtClean="0"/>
                        <a:t> speed Controller</a:t>
                      </a:r>
                      <a:endParaRPr lang="en-US" dirty="0"/>
                    </a:p>
                  </a:txBody>
                  <a:tcPr/>
                </a:tc>
              </a:tr>
              <a:tr h="662503"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Himodel</a:t>
                      </a:r>
                      <a:r>
                        <a:rPr lang="en-US" dirty="0" smtClean="0"/>
                        <a:t> 2212</a:t>
                      </a:r>
                      <a:r>
                        <a:rPr lang="en-US" baseline="0" dirty="0" smtClean="0"/>
                        <a:t> 1400kv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Brushless</a:t>
                      </a:r>
                      <a:r>
                        <a:rPr lang="en-US" baseline="0" dirty="0" smtClean="0"/>
                        <a:t> motor</a:t>
                      </a:r>
                      <a:endParaRPr lang="en-US" dirty="0"/>
                    </a:p>
                  </a:txBody>
                  <a:tcPr/>
                </a:tc>
              </a:tr>
              <a:tr h="662503"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Turnigy 3000mAh 11.1v 3s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Li-Po</a:t>
                      </a:r>
                      <a:r>
                        <a:rPr lang="en-US" baseline="0" dirty="0" smtClean="0"/>
                        <a:t> battery pack.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0C98071-8A9B-444A-806A-782BE84EBE4B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pic>
        <p:nvPicPr>
          <p:cNvPr id="8" name="Picture 7" descr="logo_final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001000" y="0"/>
            <a:ext cx="1219200" cy="1219200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3048000" y="304800"/>
            <a:ext cx="5181600" cy="563562"/>
          </a:xfrm>
        </p:spPr>
        <p:txBody>
          <a:bodyPr/>
          <a:lstStyle/>
          <a:p>
            <a:pPr algn="l"/>
            <a:r>
              <a:rPr lang="en-US" sz="3500" dirty="0" smtClean="0"/>
              <a:t>Hardware study</a:t>
            </a:r>
            <a:endParaRPr lang="en-US" sz="3500" dirty="0"/>
          </a:p>
        </p:txBody>
      </p:sp>
      <p:sp>
        <p:nvSpPr>
          <p:cNvPr id="19" name="Rounded Rectangle 18"/>
          <p:cNvSpPr/>
          <p:nvPr/>
        </p:nvSpPr>
        <p:spPr>
          <a:xfrm>
            <a:off x="0" y="152400"/>
            <a:ext cx="3048000" cy="838200"/>
          </a:xfrm>
          <a:prstGeom prst="roundRect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Hard &amp; Soft</a:t>
            </a:r>
            <a:endParaRPr lang="en-US" sz="4000" dirty="0"/>
          </a:p>
        </p:txBody>
      </p:sp>
      <p:sp>
        <p:nvSpPr>
          <p:cNvPr id="7" name="Content Placeholder 8"/>
          <p:cNvSpPr>
            <a:spLocks noGrp="1"/>
          </p:cNvSpPr>
          <p:nvPr>
            <p:ph idx="1"/>
          </p:nvPr>
        </p:nvSpPr>
        <p:spPr>
          <a:xfrm>
            <a:off x="457200" y="1076325"/>
            <a:ext cx="8229600" cy="5019675"/>
          </a:xfrm>
        </p:spPr>
        <p:txBody>
          <a:bodyPr/>
          <a:lstStyle/>
          <a:p>
            <a:r>
              <a:rPr lang="en-US" dirty="0" smtClean="0"/>
              <a:t>dsPIC30f4012 Microcontroller</a:t>
            </a:r>
          </a:p>
          <a:p>
            <a:pPr lvl="1"/>
            <a:r>
              <a:rPr lang="en-US" dirty="0" smtClean="0"/>
              <a:t>Max speed: 30 MIPS</a:t>
            </a:r>
          </a:p>
          <a:p>
            <a:pPr lvl="1"/>
            <a:r>
              <a:rPr lang="en-US" dirty="0" smtClean="0"/>
              <a:t>16x16 bit working arrays</a:t>
            </a:r>
          </a:p>
          <a:p>
            <a:pPr lvl="1"/>
            <a:r>
              <a:rPr lang="en-US" dirty="0" smtClean="0"/>
              <a:t>5 timers, 3 PWM generators</a:t>
            </a:r>
          </a:p>
          <a:p>
            <a:pPr lvl="1"/>
            <a:r>
              <a:rPr lang="en-US" dirty="0" smtClean="0"/>
              <a:t>Programmable by C30.</a:t>
            </a:r>
          </a:p>
          <a:p>
            <a:pPr lvl="1"/>
            <a:endParaRPr lang="en-US" dirty="0"/>
          </a:p>
        </p:txBody>
      </p:sp>
      <p:pic>
        <p:nvPicPr>
          <p:cNvPr id="1026" name="Picture 2" descr="http://www.gooddealchina.com/upimage/images/2011052559518581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486400" y="3200400"/>
            <a:ext cx="3048000" cy="3048001"/>
          </a:xfrm>
          <a:prstGeom prst="rect">
            <a:avLst/>
          </a:prstGeom>
          <a:noFill/>
        </p:spPr>
      </p:pic>
      <p:pic>
        <p:nvPicPr>
          <p:cNvPr id="1028" name="Picture 4" descr="http://i.ebayimg.com/t/dsPIC30F4012-DSP-Microcontroller-PIC-30MIPS-PWM-/00/s/MjQwWDI0MA==/$%28KGrHqJ,%21m%21E6J1elJM4BOlw8CYHcQ%7E%7E60_35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38200" y="3886200"/>
            <a:ext cx="2286000" cy="2286001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0C98071-8A9B-444A-806A-782BE84EBE4B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pic>
        <p:nvPicPr>
          <p:cNvPr id="8" name="Picture 7" descr="logo_final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001000" y="0"/>
            <a:ext cx="1219200" cy="1219200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3048000" y="304800"/>
            <a:ext cx="5181600" cy="563562"/>
          </a:xfrm>
        </p:spPr>
        <p:txBody>
          <a:bodyPr/>
          <a:lstStyle/>
          <a:p>
            <a:pPr algn="l"/>
            <a:r>
              <a:rPr lang="en-US" sz="3500" dirty="0" smtClean="0"/>
              <a:t>Hardware study</a:t>
            </a:r>
            <a:endParaRPr lang="en-US" sz="3500" dirty="0"/>
          </a:p>
        </p:txBody>
      </p:sp>
      <p:sp>
        <p:nvSpPr>
          <p:cNvPr id="19" name="Rounded Rectangle 18"/>
          <p:cNvSpPr/>
          <p:nvPr/>
        </p:nvSpPr>
        <p:spPr>
          <a:xfrm>
            <a:off x="0" y="152400"/>
            <a:ext cx="3048000" cy="838200"/>
          </a:xfrm>
          <a:prstGeom prst="roundRect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Hard &amp; Soft</a:t>
            </a:r>
            <a:endParaRPr lang="en-US" sz="4000" dirty="0"/>
          </a:p>
        </p:txBody>
      </p:sp>
      <p:sp>
        <p:nvSpPr>
          <p:cNvPr id="7" name="Content Placeholder 8"/>
          <p:cNvSpPr>
            <a:spLocks noGrp="1"/>
          </p:cNvSpPr>
          <p:nvPr>
            <p:ph idx="1"/>
          </p:nvPr>
        </p:nvSpPr>
        <p:spPr>
          <a:xfrm>
            <a:off x="457200" y="1076325"/>
            <a:ext cx="8229600" cy="5019675"/>
          </a:xfrm>
        </p:spPr>
        <p:txBody>
          <a:bodyPr/>
          <a:lstStyle/>
          <a:p>
            <a:r>
              <a:rPr lang="en-US" dirty="0" smtClean="0"/>
              <a:t>BMP085 + ADX345 + L3G4200D</a:t>
            </a:r>
          </a:p>
          <a:p>
            <a:pPr lvl="1"/>
            <a:r>
              <a:rPr lang="en-US" dirty="0" smtClean="0"/>
              <a:t>All-in-one module:</a:t>
            </a:r>
          </a:p>
          <a:p>
            <a:pPr lvl="2"/>
            <a:r>
              <a:rPr lang="en-US" dirty="0" smtClean="0"/>
              <a:t>3-axis accelerometer.</a:t>
            </a:r>
          </a:p>
          <a:p>
            <a:pPr lvl="2"/>
            <a:r>
              <a:rPr lang="en-US" dirty="0" smtClean="0"/>
              <a:t>3-axis gyroscope.</a:t>
            </a:r>
          </a:p>
          <a:p>
            <a:pPr lvl="2"/>
            <a:r>
              <a:rPr lang="en-US" dirty="0" smtClean="0"/>
              <a:t>Barometer: -300m to 9000m measureable.</a:t>
            </a:r>
          </a:p>
          <a:p>
            <a:pPr lvl="2"/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9" name="Picture 8" descr="T1gdiIXh0bXXX2ojQ0_035736__90155_std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971800" y="3657600"/>
            <a:ext cx="2895600" cy="2819400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sz="4000" dirty="0" smtClean="0"/>
              <a:t>Contents</a:t>
            </a:r>
            <a:endParaRPr lang="en-US" sz="2400" dirty="0" smtClean="0">
              <a:solidFill>
                <a:schemeClr val="accent1"/>
              </a:solidFill>
            </a:endParaRPr>
          </a:p>
        </p:txBody>
      </p:sp>
      <p:grpSp>
        <p:nvGrpSpPr>
          <p:cNvPr id="4099" name="Group 3"/>
          <p:cNvGrpSpPr>
            <a:grpSpLocks/>
          </p:cNvGrpSpPr>
          <p:nvPr/>
        </p:nvGrpSpPr>
        <p:grpSpPr bwMode="auto">
          <a:xfrm>
            <a:off x="1828800" y="1752600"/>
            <a:ext cx="762000" cy="665163"/>
            <a:chOff x="1110" y="2656"/>
            <a:chExt cx="1549" cy="1351"/>
          </a:xfrm>
        </p:grpSpPr>
        <p:sp>
          <p:nvSpPr>
            <p:cNvPr id="4132" name="AutoShape 4"/>
            <p:cNvSpPr>
              <a:spLocks noChangeArrowheads="1"/>
            </p:cNvSpPr>
            <p:nvPr/>
          </p:nvSpPr>
          <p:spPr bwMode="gray">
            <a:xfrm>
              <a:off x="1123" y="2679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solidFill>
              <a:srgbClr val="808080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133" name="AutoShape 5"/>
            <p:cNvSpPr>
              <a:spLocks noChangeArrowheads="1"/>
            </p:cNvSpPr>
            <p:nvPr/>
          </p:nvSpPr>
          <p:spPr bwMode="gray">
            <a:xfrm>
              <a:off x="1110" y="2656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gradFill rotWithShape="1">
              <a:gsLst>
                <a:gs pos="0">
                  <a:srgbClr val="E6E6E6"/>
                </a:gs>
                <a:gs pos="7500">
                  <a:srgbClr val="7D8496"/>
                </a:gs>
                <a:gs pos="26500">
                  <a:srgbClr val="E6E6E6"/>
                </a:gs>
                <a:gs pos="34000">
                  <a:srgbClr val="7D8496"/>
                </a:gs>
                <a:gs pos="46500">
                  <a:srgbClr val="E6E6E6"/>
                </a:gs>
                <a:gs pos="50000">
                  <a:srgbClr val="FFFFFF"/>
                </a:gs>
                <a:gs pos="53500">
                  <a:srgbClr val="E6E6E6"/>
                </a:gs>
                <a:gs pos="66000">
                  <a:srgbClr val="7D8496"/>
                </a:gs>
                <a:gs pos="73500">
                  <a:srgbClr val="E6E6E6"/>
                </a:gs>
                <a:gs pos="92500">
                  <a:srgbClr val="7D8496"/>
                </a:gs>
                <a:gs pos="100000">
                  <a:srgbClr val="E6E6E6"/>
                </a:gs>
              </a:gsLst>
              <a:lin ang="2700000" scaled="1"/>
            </a:gradFill>
            <a:ln w="9525">
              <a:solidFill>
                <a:srgbClr val="C0C0C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0966" name="AutoShape 6"/>
            <p:cNvSpPr>
              <a:spLocks noChangeArrowheads="1"/>
            </p:cNvSpPr>
            <p:nvPr/>
          </p:nvSpPr>
          <p:spPr bwMode="gray">
            <a:xfrm>
              <a:off x="1200" y="2737"/>
              <a:ext cx="1349" cy="1167"/>
            </a:xfrm>
            <a:prstGeom prst="hexagon">
              <a:avLst>
                <a:gd name="adj" fmla="val 28896"/>
                <a:gd name="vf" fmla="val 115470"/>
              </a:avLst>
            </a:prstGeom>
            <a:gradFill rotWithShape="1">
              <a:gsLst>
                <a:gs pos="0">
                  <a:schemeClr val="hlink">
                    <a:gamma/>
                    <a:shade val="46275"/>
                    <a:invGamma/>
                  </a:schemeClr>
                </a:gs>
                <a:gs pos="100000">
                  <a:schemeClr val="hlink"/>
                </a:gs>
              </a:gsLst>
              <a:lin ang="27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</p:grpSp>
      <p:grpSp>
        <p:nvGrpSpPr>
          <p:cNvPr id="4100" name="Group 7"/>
          <p:cNvGrpSpPr>
            <a:grpSpLocks/>
          </p:cNvGrpSpPr>
          <p:nvPr/>
        </p:nvGrpSpPr>
        <p:grpSpPr bwMode="auto">
          <a:xfrm>
            <a:off x="1828800" y="2667000"/>
            <a:ext cx="762000" cy="665163"/>
            <a:chOff x="3174" y="2656"/>
            <a:chExt cx="1549" cy="1351"/>
          </a:xfrm>
        </p:grpSpPr>
        <p:sp>
          <p:nvSpPr>
            <p:cNvPr id="4129" name="AutoShape 8"/>
            <p:cNvSpPr>
              <a:spLocks noChangeArrowheads="1"/>
            </p:cNvSpPr>
            <p:nvPr/>
          </p:nvSpPr>
          <p:spPr bwMode="gray">
            <a:xfrm>
              <a:off x="3187" y="2679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solidFill>
              <a:srgbClr val="808080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130" name="AutoShape 9"/>
            <p:cNvSpPr>
              <a:spLocks noChangeArrowheads="1"/>
            </p:cNvSpPr>
            <p:nvPr/>
          </p:nvSpPr>
          <p:spPr bwMode="gray">
            <a:xfrm>
              <a:off x="3174" y="2656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gradFill rotWithShape="1">
              <a:gsLst>
                <a:gs pos="0">
                  <a:srgbClr val="E6E6E6"/>
                </a:gs>
                <a:gs pos="7500">
                  <a:srgbClr val="7D8496"/>
                </a:gs>
                <a:gs pos="26500">
                  <a:srgbClr val="E6E6E6"/>
                </a:gs>
                <a:gs pos="34000">
                  <a:srgbClr val="7D8496"/>
                </a:gs>
                <a:gs pos="46500">
                  <a:srgbClr val="E6E6E6"/>
                </a:gs>
                <a:gs pos="50000">
                  <a:srgbClr val="FFFFFF"/>
                </a:gs>
                <a:gs pos="53500">
                  <a:srgbClr val="E6E6E6"/>
                </a:gs>
                <a:gs pos="66000">
                  <a:srgbClr val="7D8496"/>
                </a:gs>
                <a:gs pos="73500">
                  <a:srgbClr val="E6E6E6"/>
                </a:gs>
                <a:gs pos="92500">
                  <a:srgbClr val="7D8496"/>
                </a:gs>
                <a:gs pos="100000">
                  <a:srgbClr val="E6E6E6"/>
                </a:gs>
              </a:gsLst>
              <a:lin ang="2700000" scaled="1"/>
            </a:gradFill>
            <a:ln w="9525">
              <a:solidFill>
                <a:srgbClr val="C0C0C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0970" name="AutoShape 10"/>
            <p:cNvSpPr>
              <a:spLocks noChangeArrowheads="1"/>
            </p:cNvSpPr>
            <p:nvPr/>
          </p:nvSpPr>
          <p:spPr bwMode="gray">
            <a:xfrm>
              <a:off x="3264" y="2737"/>
              <a:ext cx="1349" cy="1167"/>
            </a:xfrm>
            <a:prstGeom prst="hexagon">
              <a:avLst>
                <a:gd name="adj" fmla="val 28896"/>
                <a:gd name="vf" fmla="val 115470"/>
              </a:avLst>
            </a:prstGeom>
            <a:gradFill rotWithShape="1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100000">
                  <a:schemeClr val="accent1"/>
                </a:gs>
              </a:gsLst>
              <a:lin ang="27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</p:grpSp>
      <p:sp>
        <p:nvSpPr>
          <p:cNvPr id="4101" name="Line 11"/>
          <p:cNvSpPr>
            <a:spLocks noChangeShapeType="1"/>
          </p:cNvSpPr>
          <p:nvPr/>
        </p:nvSpPr>
        <p:spPr bwMode="auto">
          <a:xfrm>
            <a:off x="2438400" y="2362200"/>
            <a:ext cx="4800600" cy="0"/>
          </a:xfrm>
          <a:prstGeom prst="line">
            <a:avLst/>
          </a:prstGeom>
          <a:noFill/>
          <a:ln w="25400">
            <a:solidFill>
              <a:srgbClr val="C0C0C0"/>
            </a:solidFill>
            <a:prstDash val="sysDot"/>
            <a:round/>
            <a:headEnd/>
            <a:tailEnd type="oval" w="med" len="med"/>
          </a:ln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4102" name="Text Box 12"/>
          <p:cNvSpPr txBox="1">
            <a:spLocks noChangeArrowheads="1"/>
          </p:cNvSpPr>
          <p:nvPr/>
        </p:nvSpPr>
        <p:spPr bwMode="auto">
          <a:xfrm>
            <a:off x="3276600" y="1828800"/>
            <a:ext cx="1794081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2400" dirty="0" smtClean="0"/>
              <a:t>Introduction</a:t>
            </a:r>
            <a:endParaRPr lang="en-US" sz="2400" dirty="0"/>
          </a:p>
        </p:txBody>
      </p:sp>
      <p:sp>
        <p:nvSpPr>
          <p:cNvPr id="4103" name="Text Box 13"/>
          <p:cNvSpPr txBox="1">
            <a:spLocks noChangeArrowheads="1"/>
          </p:cNvSpPr>
          <p:nvPr/>
        </p:nvSpPr>
        <p:spPr bwMode="gray">
          <a:xfrm>
            <a:off x="2025650" y="1851025"/>
            <a:ext cx="354013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4104" name="Line 14"/>
          <p:cNvSpPr>
            <a:spLocks noChangeShapeType="1"/>
          </p:cNvSpPr>
          <p:nvPr/>
        </p:nvSpPr>
        <p:spPr bwMode="auto">
          <a:xfrm>
            <a:off x="2438400" y="3276600"/>
            <a:ext cx="4800600" cy="0"/>
          </a:xfrm>
          <a:prstGeom prst="line">
            <a:avLst/>
          </a:prstGeom>
          <a:noFill/>
          <a:ln w="25400">
            <a:solidFill>
              <a:srgbClr val="C0C0C0"/>
            </a:solidFill>
            <a:prstDash val="sysDot"/>
            <a:round/>
            <a:headEnd/>
            <a:tailEnd type="oval" w="med" len="med"/>
          </a:ln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4105" name="Text Box 15"/>
          <p:cNvSpPr txBox="1">
            <a:spLocks noChangeArrowheads="1"/>
          </p:cNvSpPr>
          <p:nvPr/>
        </p:nvSpPr>
        <p:spPr bwMode="auto">
          <a:xfrm>
            <a:off x="3276600" y="2743200"/>
            <a:ext cx="3196709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2400" dirty="0" smtClean="0"/>
              <a:t>Hardware &amp; Software</a:t>
            </a:r>
            <a:endParaRPr lang="en-US" sz="2400" dirty="0"/>
          </a:p>
        </p:txBody>
      </p:sp>
      <p:sp>
        <p:nvSpPr>
          <p:cNvPr id="4106" name="Text Box 16"/>
          <p:cNvSpPr txBox="1">
            <a:spLocks noChangeArrowheads="1"/>
          </p:cNvSpPr>
          <p:nvPr/>
        </p:nvSpPr>
        <p:spPr bwMode="gray">
          <a:xfrm>
            <a:off x="2025650" y="2765425"/>
            <a:ext cx="354013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 b="1" dirty="0">
                <a:solidFill>
                  <a:schemeClr val="bg1"/>
                </a:solidFill>
              </a:rPr>
              <a:t>2</a:t>
            </a:r>
          </a:p>
        </p:txBody>
      </p:sp>
      <p:grpSp>
        <p:nvGrpSpPr>
          <p:cNvPr id="4107" name="Group 17"/>
          <p:cNvGrpSpPr>
            <a:grpSpLocks/>
          </p:cNvGrpSpPr>
          <p:nvPr/>
        </p:nvGrpSpPr>
        <p:grpSpPr bwMode="auto">
          <a:xfrm>
            <a:off x="1828800" y="3559175"/>
            <a:ext cx="762000" cy="665163"/>
            <a:chOff x="1110" y="2656"/>
            <a:chExt cx="1549" cy="1351"/>
          </a:xfrm>
        </p:grpSpPr>
        <p:sp>
          <p:nvSpPr>
            <p:cNvPr id="4126" name="AutoShape 18"/>
            <p:cNvSpPr>
              <a:spLocks noChangeArrowheads="1"/>
            </p:cNvSpPr>
            <p:nvPr/>
          </p:nvSpPr>
          <p:spPr bwMode="gray">
            <a:xfrm>
              <a:off x="1123" y="2679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solidFill>
              <a:srgbClr val="808080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127" name="AutoShape 19"/>
            <p:cNvSpPr>
              <a:spLocks noChangeArrowheads="1"/>
            </p:cNvSpPr>
            <p:nvPr/>
          </p:nvSpPr>
          <p:spPr bwMode="gray">
            <a:xfrm>
              <a:off x="1110" y="2656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gradFill rotWithShape="1">
              <a:gsLst>
                <a:gs pos="0">
                  <a:srgbClr val="E6E6E6"/>
                </a:gs>
                <a:gs pos="7500">
                  <a:srgbClr val="7D8496"/>
                </a:gs>
                <a:gs pos="26500">
                  <a:srgbClr val="E6E6E6"/>
                </a:gs>
                <a:gs pos="34000">
                  <a:srgbClr val="7D8496"/>
                </a:gs>
                <a:gs pos="46500">
                  <a:srgbClr val="E6E6E6"/>
                </a:gs>
                <a:gs pos="50000">
                  <a:srgbClr val="FFFFFF"/>
                </a:gs>
                <a:gs pos="53500">
                  <a:srgbClr val="E6E6E6"/>
                </a:gs>
                <a:gs pos="66000">
                  <a:srgbClr val="7D8496"/>
                </a:gs>
                <a:gs pos="73500">
                  <a:srgbClr val="E6E6E6"/>
                </a:gs>
                <a:gs pos="92500">
                  <a:srgbClr val="7D8496"/>
                </a:gs>
                <a:gs pos="100000">
                  <a:srgbClr val="E6E6E6"/>
                </a:gs>
              </a:gsLst>
              <a:lin ang="2700000" scaled="1"/>
            </a:gradFill>
            <a:ln w="9525">
              <a:solidFill>
                <a:srgbClr val="C0C0C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0980" name="AutoShape 20"/>
            <p:cNvSpPr>
              <a:spLocks noChangeArrowheads="1"/>
            </p:cNvSpPr>
            <p:nvPr/>
          </p:nvSpPr>
          <p:spPr bwMode="gray">
            <a:xfrm>
              <a:off x="1200" y="2737"/>
              <a:ext cx="1349" cy="1167"/>
            </a:xfrm>
            <a:prstGeom prst="hexagon">
              <a:avLst>
                <a:gd name="adj" fmla="val 28896"/>
                <a:gd name="vf" fmla="val 115470"/>
              </a:avLst>
            </a:prstGeom>
            <a:gradFill rotWithShape="1">
              <a:gsLst>
                <a:gs pos="0">
                  <a:schemeClr val="hlink">
                    <a:gamma/>
                    <a:shade val="46275"/>
                    <a:invGamma/>
                  </a:schemeClr>
                </a:gs>
                <a:gs pos="100000">
                  <a:schemeClr val="hlink"/>
                </a:gs>
              </a:gsLst>
              <a:lin ang="27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</p:grpSp>
      <p:grpSp>
        <p:nvGrpSpPr>
          <p:cNvPr id="4108" name="Group 21"/>
          <p:cNvGrpSpPr>
            <a:grpSpLocks/>
          </p:cNvGrpSpPr>
          <p:nvPr/>
        </p:nvGrpSpPr>
        <p:grpSpPr bwMode="auto">
          <a:xfrm>
            <a:off x="1828800" y="4473575"/>
            <a:ext cx="762000" cy="665163"/>
            <a:chOff x="3174" y="2656"/>
            <a:chExt cx="1549" cy="1351"/>
          </a:xfrm>
        </p:grpSpPr>
        <p:sp>
          <p:nvSpPr>
            <p:cNvPr id="4123" name="AutoShape 22"/>
            <p:cNvSpPr>
              <a:spLocks noChangeArrowheads="1"/>
            </p:cNvSpPr>
            <p:nvPr/>
          </p:nvSpPr>
          <p:spPr bwMode="gray">
            <a:xfrm>
              <a:off x="3187" y="2679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solidFill>
              <a:srgbClr val="808080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124" name="AutoShape 23"/>
            <p:cNvSpPr>
              <a:spLocks noChangeArrowheads="1"/>
            </p:cNvSpPr>
            <p:nvPr/>
          </p:nvSpPr>
          <p:spPr bwMode="gray">
            <a:xfrm>
              <a:off x="3174" y="2656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gradFill rotWithShape="1">
              <a:gsLst>
                <a:gs pos="0">
                  <a:srgbClr val="E6E6E6"/>
                </a:gs>
                <a:gs pos="7500">
                  <a:srgbClr val="7D8496"/>
                </a:gs>
                <a:gs pos="26500">
                  <a:srgbClr val="E6E6E6"/>
                </a:gs>
                <a:gs pos="34000">
                  <a:srgbClr val="7D8496"/>
                </a:gs>
                <a:gs pos="46500">
                  <a:srgbClr val="E6E6E6"/>
                </a:gs>
                <a:gs pos="50000">
                  <a:srgbClr val="FFFFFF"/>
                </a:gs>
                <a:gs pos="53500">
                  <a:srgbClr val="E6E6E6"/>
                </a:gs>
                <a:gs pos="66000">
                  <a:srgbClr val="7D8496"/>
                </a:gs>
                <a:gs pos="73500">
                  <a:srgbClr val="E6E6E6"/>
                </a:gs>
                <a:gs pos="92500">
                  <a:srgbClr val="7D8496"/>
                </a:gs>
                <a:gs pos="100000">
                  <a:srgbClr val="E6E6E6"/>
                </a:gs>
              </a:gsLst>
              <a:lin ang="2700000" scaled="1"/>
            </a:gradFill>
            <a:ln w="9525">
              <a:solidFill>
                <a:srgbClr val="C0C0C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0984" name="AutoShape 24"/>
            <p:cNvSpPr>
              <a:spLocks noChangeArrowheads="1"/>
            </p:cNvSpPr>
            <p:nvPr/>
          </p:nvSpPr>
          <p:spPr bwMode="gray">
            <a:xfrm>
              <a:off x="3264" y="2737"/>
              <a:ext cx="1349" cy="1167"/>
            </a:xfrm>
            <a:prstGeom prst="hexagon">
              <a:avLst>
                <a:gd name="adj" fmla="val 28896"/>
                <a:gd name="vf" fmla="val 115470"/>
              </a:avLst>
            </a:prstGeom>
            <a:gradFill rotWithShape="1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100000">
                  <a:schemeClr val="accent1"/>
                </a:gs>
              </a:gsLst>
              <a:lin ang="27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</p:grpSp>
      <p:sp>
        <p:nvSpPr>
          <p:cNvPr id="4109" name="Line 25"/>
          <p:cNvSpPr>
            <a:spLocks noChangeShapeType="1"/>
          </p:cNvSpPr>
          <p:nvPr/>
        </p:nvSpPr>
        <p:spPr bwMode="auto">
          <a:xfrm>
            <a:off x="2438400" y="4168775"/>
            <a:ext cx="4800600" cy="0"/>
          </a:xfrm>
          <a:prstGeom prst="line">
            <a:avLst/>
          </a:prstGeom>
          <a:noFill/>
          <a:ln w="25400">
            <a:solidFill>
              <a:srgbClr val="C0C0C0"/>
            </a:solidFill>
            <a:prstDash val="sysDot"/>
            <a:round/>
            <a:headEnd/>
            <a:tailEnd type="oval" w="med" len="med"/>
          </a:ln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4110" name="Text Box 26"/>
          <p:cNvSpPr txBox="1">
            <a:spLocks noChangeArrowheads="1"/>
          </p:cNvSpPr>
          <p:nvPr/>
        </p:nvSpPr>
        <p:spPr bwMode="auto">
          <a:xfrm>
            <a:off x="3276600" y="3635375"/>
            <a:ext cx="1640193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2400" dirty="0" smtClean="0"/>
              <a:t>Algorithms</a:t>
            </a:r>
            <a:endParaRPr lang="en-US" sz="2400" dirty="0"/>
          </a:p>
        </p:txBody>
      </p:sp>
      <p:sp>
        <p:nvSpPr>
          <p:cNvPr id="4111" name="Text Box 27"/>
          <p:cNvSpPr txBox="1">
            <a:spLocks noChangeArrowheads="1"/>
          </p:cNvSpPr>
          <p:nvPr/>
        </p:nvSpPr>
        <p:spPr bwMode="gray">
          <a:xfrm>
            <a:off x="2025650" y="3657600"/>
            <a:ext cx="354013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 b="1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4112" name="Line 28"/>
          <p:cNvSpPr>
            <a:spLocks noChangeShapeType="1"/>
          </p:cNvSpPr>
          <p:nvPr/>
        </p:nvSpPr>
        <p:spPr bwMode="auto">
          <a:xfrm>
            <a:off x="2438400" y="5083175"/>
            <a:ext cx="4800600" cy="0"/>
          </a:xfrm>
          <a:prstGeom prst="line">
            <a:avLst/>
          </a:prstGeom>
          <a:noFill/>
          <a:ln w="25400">
            <a:solidFill>
              <a:srgbClr val="C0C0C0"/>
            </a:solidFill>
            <a:prstDash val="sysDot"/>
            <a:round/>
            <a:headEnd/>
            <a:tailEnd type="oval" w="med" len="med"/>
          </a:ln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4113" name="Text Box 29"/>
          <p:cNvSpPr txBox="1">
            <a:spLocks noChangeArrowheads="1"/>
          </p:cNvSpPr>
          <p:nvPr/>
        </p:nvSpPr>
        <p:spPr bwMode="auto">
          <a:xfrm>
            <a:off x="3276600" y="4549775"/>
            <a:ext cx="3488455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2400" dirty="0" smtClean="0"/>
              <a:t>Experiments and results</a:t>
            </a:r>
            <a:endParaRPr lang="en-US" sz="2400" dirty="0"/>
          </a:p>
        </p:txBody>
      </p:sp>
      <p:sp>
        <p:nvSpPr>
          <p:cNvPr id="4114" name="Text Box 30"/>
          <p:cNvSpPr txBox="1">
            <a:spLocks noChangeArrowheads="1"/>
          </p:cNvSpPr>
          <p:nvPr/>
        </p:nvSpPr>
        <p:spPr bwMode="gray">
          <a:xfrm>
            <a:off x="2025650" y="4572000"/>
            <a:ext cx="354013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 b="1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4115" name="Slide Number Placeholder 32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8E64E13D-8F49-4D86-B09B-1E00BF74E486}" type="slidenum">
              <a:rPr lang="en-US" smtClean="0"/>
              <a:pPr/>
              <a:t>2</a:t>
            </a:fld>
            <a:endParaRPr lang="en-US" dirty="0" smtClean="0"/>
          </a:p>
        </p:txBody>
      </p:sp>
      <p:pic>
        <p:nvPicPr>
          <p:cNvPr id="33" name="Picture 32" descr="logo_final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001000" y="0"/>
            <a:ext cx="1219200" cy="1219200"/>
          </a:xfrm>
          <a:prstGeom prst="rect">
            <a:avLst/>
          </a:prstGeom>
        </p:spPr>
      </p:pic>
      <p:grpSp>
        <p:nvGrpSpPr>
          <p:cNvPr id="41" name="Group 17"/>
          <p:cNvGrpSpPr>
            <a:grpSpLocks/>
          </p:cNvGrpSpPr>
          <p:nvPr/>
        </p:nvGrpSpPr>
        <p:grpSpPr bwMode="auto">
          <a:xfrm>
            <a:off x="1828800" y="5430837"/>
            <a:ext cx="762000" cy="665163"/>
            <a:chOff x="1110" y="2656"/>
            <a:chExt cx="1549" cy="1351"/>
          </a:xfrm>
        </p:grpSpPr>
        <p:sp>
          <p:nvSpPr>
            <p:cNvPr id="42" name="AutoShape 18"/>
            <p:cNvSpPr>
              <a:spLocks noChangeArrowheads="1"/>
            </p:cNvSpPr>
            <p:nvPr/>
          </p:nvSpPr>
          <p:spPr bwMode="gray">
            <a:xfrm>
              <a:off x="1123" y="2679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solidFill>
              <a:srgbClr val="808080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3" name="AutoShape 19"/>
            <p:cNvSpPr>
              <a:spLocks noChangeArrowheads="1"/>
            </p:cNvSpPr>
            <p:nvPr/>
          </p:nvSpPr>
          <p:spPr bwMode="gray">
            <a:xfrm>
              <a:off x="1110" y="2656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gradFill rotWithShape="1">
              <a:gsLst>
                <a:gs pos="0">
                  <a:srgbClr val="E6E6E6"/>
                </a:gs>
                <a:gs pos="7500">
                  <a:srgbClr val="7D8496"/>
                </a:gs>
                <a:gs pos="26500">
                  <a:srgbClr val="E6E6E6"/>
                </a:gs>
                <a:gs pos="34000">
                  <a:srgbClr val="7D8496"/>
                </a:gs>
                <a:gs pos="46500">
                  <a:srgbClr val="E6E6E6"/>
                </a:gs>
                <a:gs pos="50000">
                  <a:srgbClr val="FFFFFF"/>
                </a:gs>
                <a:gs pos="53500">
                  <a:srgbClr val="E6E6E6"/>
                </a:gs>
                <a:gs pos="66000">
                  <a:srgbClr val="7D8496"/>
                </a:gs>
                <a:gs pos="73500">
                  <a:srgbClr val="E6E6E6"/>
                </a:gs>
                <a:gs pos="92500">
                  <a:srgbClr val="7D8496"/>
                </a:gs>
                <a:gs pos="100000">
                  <a:srgbClr val="E6E6E6"/>
                </a:gs>
              </a:gsLst>
              <a:lin ang="2700000" scaled="1"/>
            </a:gradFill>
            <a:ln w="9525">
              <a:solidFill>
                <a:srgbClr val="C0C0C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4" name="AutoShape 20"/>
            <p:cNvSpPr>
              <a:spLocks noChangeArrowheads="1"/>
            </p:cNvSpPr>
            <p:nvPr/>
          </p:nvSpPr>
          <p:spPr bwMode="gray">
            <a:xfrm>
              <a:off x="1200" y="2737"/>
              <a:ext cx="1349" cy="1167"/>
            </a:xfrm>
            <a:prstGeom prst="hexagon">
              <a:avLst>
                <a:gd name="adj" fmla="val 28896"/>
                <a:gd name="vf" fmla="val 115470"/>
              </a:avLst>
            </a:prstGeom>
            <a:gradFill rotWithShape="1">
              <a:gsLst>
                <a:gs pos="0">
                  <a:schemeClr val="hlink">
                    <a:gamma/>
                    <a:shade val="46275"/>
                    <a:invGamma/>
                  </a:schemeClr>
                </a:gs>
                <a:gs pos="100000">
                  <a:schemeClr val="hlink"/>
                </a:gs>
              </a:gsLst>
              <a:lin ang="27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</p:grpSp>
      <p:sp>
        <p:nvSpPr>
          <p:cNvPr id="45" name="Line 25"/>
          <p:cNvSpPr>
            <a:spLocks noChangeShapeType="1"/>
          </p:cNvSpPr>
          <p:nvPr/>
        </p:nvSpPr>
        <p:spPr bwMode="auto">
          <a:xfrm>
            <a:off x="2438400" y="6040437"/>
            <a:ext cx="4800600" cy="0"/>
          </a:xfrm>
          <a:prstGeom prst="line">
            <a:avLst/>
          </a:prstGeom>
          <a:noFill/>
          <a:ln w="25400">
            <a:solidFill>
              <a:srgbClr val="C0C0C0"/>
            </a:solidFill>
            <a:prstDash val="sysDot"/>
            <a:round/>
            <a:headEnd/>
            <a:tailEnd type="oval" w="med" len="med"/>
          </a:ln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46" name="Text Box 26"/>
          <p:cNvSpPr txBox="1">
            <a:spLocks noChangeArrowheads="1"/>
          </p:cNvSpPr>
          <p:nvPr/>
        </p:nvSpPr>
        <p:spPr bwMode="auto">
          <a:xfrm>
            <a:off x="3276600" y="5507037"/>
            <a:ext cx="1710725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2400" dirty="0" smtClean="0"/>
              <a:t>Conclusion</a:t>
            </a:r>
            <a:endParaRPr lang="en-US" sz="2400" dirty="0"/>
          </a:p>
        </p:txBody>
      </p:sp>
      <p:sp>
        <p:nvSpPr>
          <p:cNvPr id="47" name="Text Box 27"/>
          <p:cNvSpPr txBox="1">
            <a:spLocks noChangeArrowheads="1"/>
          </p:cNvSpPr>
          <p:nvPr/>
        </p:nvSpPr>
        <p:spPr bwMode="gray">
          <a:xfrm>
            <a:off x="2025650" y="5529262"/>
            <a:ext cx="356188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 b="1" dirty="0">
                <a:solidFill>
                  <a:schemeClr val="bg1"/>
                </a:solidFill>
              </a:rPr>
              <a:t>5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0C98071-8A9B-444A-806A-782BE84EBE4B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pic>
        <p:nvPicPr>
          <p:cNvPr id="8" name="Picture 7" descr="logo_final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001000" y="0"/>
            <a:ext cx="1219200" cy="1219200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3048000" y="304800"/>
            <a:ext cx="5181600" cy="563562"/>
          </a:xfrm>
        </p:spPr>
        <p:txBody>
          <a:bodyPr/>
          <a:lstStyle/>
          <a:p>
            <a:pPr algn="l"/>
            <a:r>
              <a:rPr lang="en-US" sz="3500" dirty="0" smtClean="0"/>
              <a:t>Hardware study</a:t>
            </a:r>
            <a:endParaRPr lang="en-US" sz="3500" dirty="0"/>
          </a:p>
        </p:txBody>
      </p:sp>
      <p:sp>
        <p:nvSpPr>
          <p:cNvPr id="19" name="Rounded Rectangle 18"/>
          <p:cNvSpPr/>
          <p:nvPr/>
        </p:nvSpPr>
        <p:spPr>
          <a:xfrm>
            <a:off x="0" y="152400"/>
            <a:ext cx="3048000" cy="838200"/>
          </a:xfrm>
          <a:prstGeom prst="roundRect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Hard &amp; Soft</a:t>
            </a:r>
            <a:endParaRPr lang="en-US" sz="4000" dirty="0"/>
          </a:p>
        </p:txBody>
      </p:sp>
      <p:sp>
        <p:nvSpPr>
          <p:cNvPr id="7" name="Content Placeholder 8"/>
          <p:cNvSpPr>
            <a:spLocks noGrp="1"/>
          </p:cNvSpPr>
          <p:nvPr>
            <p:ph idx="1"/>
          </p:nvPr>
        </p:nvSpPr>
        <p:spPr>
          <a:xfrm>
            <a:off x="457200" y="1076325"/>
            <a:ext cx="8229600" cy="5019675"/>
          </a:xfrm>
        </p:spPr>
        <p:txBody>
          <a:bodyPr/>
          <a:lstStyle/>
          <a:p>
            <a:r>
              <a:rPr lang="en-US" dirty="0" smtClean="0"/>
              <a:t>Module Bluetooth HC06</a:t>
            </a:r>
          </a:p>
          <a:p>
            <a:pPr lvl="1"/>
            <a:r>
              <a:rPr lang="en-US" dirty="0" smtClean="0"/>
              <a:t>Bluetooth 2.0.</a:t>
            </a:r>
          </a:p>
          <a:p>
            <a:pPr lvl="1"/>
            <a:r>
              <a:rPr lang="en-US" dirty="0" smtClean="0"/>
              <a:t>AT command.</a:t>
            </a:r>
          </a:p>
          <a:p>
            <a:pPr lvl="1"/>
            <a:r>
              <a:rPr lang="en-US" dirty="0" smtClean="0"/>
              <a:t>Range ~ 9 m.</a:t>
            </a:r>
          </a:p>
          <a:p>
            <a:pPr lvl="2"/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87042" name="Picture 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86000" y="3603244"/>
            <a:ext cx="4724400" cy="31023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0C98071-8A9B-444A-806A-782BE84EBE4B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pic>
        <p:nvPicPr>
          <p:cNvPr id="8" name="Picture 7" descr="logo_final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001000" y="0"/>
            <a:ext cx="1219200" cy="1219200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3048000" y="304800"/>
            <a:ext cx="5181600" cy="563562"/>
          </a:xfrm>
        </p:spPr>
        <p:txBody>
          <a:bodyPr/>
          <a:lstStyle/>
          <a:p>
            <a:pPr algn="l"/>
            <a:r>
              <a:rPr lang="en-US" sz="3500" dirty="0" smtClean="0"/>
              <a:t>Hardware study</a:t>
            </a:r>
            <a:endParaRPr lang="en-US" sz="3500" dirty="0"/>
          </a:p>
        </p:txBody>
      </p:sp>
      <p:sp>
        <p:nvSpPr>
          <p:cNvPr id="19" name="Rounded Rectangle 18"/>
          <p:cNvSpPr/>
          <p:nvPr/>
        </p:nvSpPr>
        <p:spPr>
          <a:xfrm>
            <a:off x="0" y="152400"/>
            <a:ext cx="3048000" cy="838200"/>
          </a:xfrm>
          <a:prstGeom prst="roundRect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Hard &amp; Soft</a:t>
            </a:r>
            <a:endParaRPr lang="en-US" sz="4000" dirty="0"/>
          </a:p>
        </p:txBody>
      </p:sp>
      <p:sp>
        <p:nvSpPr>
          <p:cNvPr id="7" name="Content Placeholder 8"/>
          <p:cNvSpPr>
            <a:spLocks noGrp="1"/>
          </p:cNvSpPr>
          <p:nvPr>
            <p:ph idx="1"/>
          </p:nvPr>
        </p:nvSpPr>
        <p:spPr>
          <a:xfrm>
            <a:off x="457200" y="1076325"/>
            <a:ext cx="8229600" cy="5019675"/>
          </a:xfrm>
        </p:spPr>
        <p:txBody>
          <a:bodyPr/>
          <a:lstStyle/>
          <a:p>
            <a:r>
              <a:rPr lang="en-US" dirty="0" smtClean="0"/>
              <a:t>Turnigy 3000mAh battery pack</a:t>
            </a:r>
          </a:p>
          <a:p>
            <a:pPr lvl="1"/>
            <a:r>
              <a:rPr lang="en-US" dirty="0" smtClean="0"/>
              <a:t>3000mAh x 2 </a:t>
            </a:r>
          </a:p>
          <a:p>
            <a:pPr lvl="1"/>
            <a:r>
              <a:rPr lang="en-US" dirty="0" smtClean="0"/>
              <a:t>253 grams x 2</a:t>
            </a:r>
          </a:p>
          <a:p>
            <a:pPr lvl="1"/>
            <a:r>
              <a:rPr lang="en-US" dirty="0" smtClean="0"/>
              <a:t>11.1v </a:t>
            </a:r>
          </a:p>
          <a:p>
            <a:pPr lvl="2"/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10" name="mainpic1" descr="Turnigy 3000mAh 3S 20C Lipo Pack (USA Warehouse)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24400" y="2286000"/>
            <a:ext cx="4028758" cy="2806383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0C98071-8A9B-444A-806A-782BE84EBE4B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pic>
        <p:nvPicPr>
          <p:cNvPr id="8" name="Picture 7" descr="logo_final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001000" y="0"/>
            <a:ext cx="1219200" cy="1219200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3048000" y="304800"/>
            <a:ext cx="5181600" cy="563562"/>
          </a:xfrm>
        </p:spPr>
        <p:txBody>
          <a:bodyPr/>
          <a:lstStyle/>
          <a:p>
            <a:pPr algn="l"/>
            <a:r>
              <a:rPr lang="en-US" sz="3500" dirty="0" smtClean="0"/>
              <a:t>Hardware study</a:t>
            </a:r>
            <a:endParaRPr lang="en-US" sz="3500" dirty="0"/>
          </a:p>
        </p:txBody>
      </p:sp>
      <p:sp>
        <p:nvSpPr>
          <p:cNvPr id="19" name="Rounded Rectangle 18"/>
          <p:cNvSpPr/>
          <p:nvPr/>
        </p:nvSpPr>
        <p:spPr>
          <a:xfrm>
            <a:off x="0" y="152400"/>
            <a:ext cx="3048000" cy="838200"/>
          </a:xfrm>
          <a:prstGeom prst="roundRect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Hard &amp; Soft</a:t>
            </a:r>
            <a:endParaRPr lang="en-US" sz="4000" dirty="0"/>
          </a:p>
        </p:txBody>
      </p:sp>
      <p:sp>
        <p:nvSpPr>
          <p:cNvPr id="7" name="Content Placeholder 8"/>
          <p:cNvSpPr>
            <a:spLocks noGrp="1"/>
          </p:cNvSpPr>
          <p:nvPr>
            <p:ph idx="1"/>
          </p:nvPr>
        </p:nvSpPr>
        <p:spPr>
          <a:xfrm>
            <a:off x="457200" y="1076325"/>
            <a:ext cx="8229600" cy="5019675"/>
          </a:xfrm>
        </p:spPr>
        <p:txBody>
          <a:bodyPr/>
          <a:lstStyle/>
          <a:p>
            <a:r>
              <a:rPr lang="en-US" dirty="0" smtClean="0"/>
              <a:t>Motor and ESC:</a:t>
            </a:r>
          </a:p>
          <a:p>
            <a:pPr lvl="2">
              <a:buNone/>
            </a:pPr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9" name="Picture 8" descr="C:\Users\hung\Downloads\1400kv.jpg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105400" y="1828800"/>
            <a:ext cx="3810000" cy="3657600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57200" y="1600200"/>
            <a:ext cx="4587281" cy="441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0C98071-8A9B-444A-806A-782BE84EBE4B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pic>
        <p:nvPicPr>
          <p:cNvPr id="8" name="Picture 7" descr="logo_final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001000" y="0"/>
            <a:ext cx="1219200" cy="1219200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3048000" y="304800"/>
            <a:ext cx="5181600" cy="563562"/>
          </a:xfrm>
        </p:spPr>
        <p:txBody>
          <a:bodyPr/>
          <a:lstStyle/>
          <a:p>
            <a:pPr algn="l"/>
            <a:r>
              <a:rPr lang="en-US" sz="3500" dirty="0" smtClean="0"/>
              <a:t>Hardware design</a:t>
            </a:r>
            <a:endParaRPr lang="en-US" sz="3500" dirty="0"/>
          </a:p>
        </p:txBody>
      </p:sp>
      <p:sp>
        <p:nvSpPr>
          <p:cNvPr id="19" name="Rounded Rectangle 18"/>
          <p:cNvSpPr/>
          <p:nvPr/>
        </p:nvSpPr>
        <p:spPr>
          <a:xfrm>
            <a:off x="0" y="152400"/>
            <a:ext cx="3048000" cy="838200"/>
          </a:xfrm>
          <a:prstGeom prst="roundRect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Hard &amp; Soft</a:t>
            </a:r>
            <a:endParaRPr lang="en-US" sz="4000" dirty="0"/>
          </a:p>
        </p:txBody>
      </p:sp>
      <p:pic>
        <p:nvPicPr>
          <p:cNvPr id="10" name="Picture 9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75287" y="1101562"/>
            <a:ext cx="7630513" cy="5223037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7" name="Frame 6"/>
          <p:cNvSpPr/>
          <p:nvPr/>
        </p:nvSpPr>
        <p:spPr>
          <a:xfrm>
            <a:off x="5486400" y="990600"/>
            <a:ext cx="3581400" cy="1828800"/>
          </a:xfrm>
          <a:prstGeom prst="frame">
            <a:avLst>
              <a:gd name="adj1" fmla="val 81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Frame 8"/>
          <p:cNvSpPr/>
          <p:nvPr/>
        </p:nvSpPr>
        <p:spPr>
          <a:xfrm>
            <a:off x="5410200" y="2971800"/>
            <a:ext cx="3657600" cy="1447800"/>
          </a:xfrm>
          <a:prstGeom prst="frame">
            <a:avLst>
              <a:gd name="adj1" fmla="val 81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Frame 10"/>
          <p:cNvSpPr/>
          <p:nvPr/>
        </p:nvSpPr>
        <p:spPr>
          <a:xfrm>
            <a:off x="3962400" y="4419600"/>
            <a:ext cx="5105400" cy="1295400"/>
          </a:xfrm>
          <a:prstGeom prst="frame">
            <a:avLst>
              <a:gd name="adj1" fmla="val 81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Frame 11"/>
          <p:cNvSpPr/>
          <p:nvPr/>
        </p:nvSpPr>
        <p:spPr>
          <a:xfrm>
            <a:off x="3124200" y="1371600"/>
            <a:ext cx="2209800" cy="1828800"/>
          </a:xfrm>
          <a:prstGeom prst="frame">
            <a:avLst>
              <a:gd name="adj1" fmla="val 81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Frame 12"/>
          <p:cNvSpPr/>
          <p:nvPr/>
        </p:nvSpPr>
        <p:spPr>
          <a:xfrm>
            <a:off x="838200" y="4572000"/>
            <a:ext cx="1752600" cy="2133600"/>
          </a:xfrm>
          <a:prstGeom prst="frame">
            <a:avLst>
              <a:gd name="adj1" fmla="val 81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143000" y="6324600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Sensors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086600" y="2438400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Bluetooth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267200" y="2819400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ESC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305800" y="3429000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LCD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800600" y="47244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FF0000"/>
                </a:solidFill>
              </a:rPr>
              <a:t>MicroController</a:t>
            </a:r>
            <a:endParaRPr lang="en-US" dirty="0" smtClean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4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4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1" grpId="0" animBg="1"/>
      <p:bldP spid="12" grpId="0" animBg="1"/>
      <p:bldP spid="13" grpId="0" animBg="1"/>
      <p:bldP spid="14" grpId="0"/>
      <p:bldP spid="15" grpId="0"/>
      <p:bldP spid="16" grpId="0"/>
      <p:bldP spid="17" grpId="0"/>
      <p:bldP spid="2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0C98071-8A9B-444A-806A-782BE84EBE4B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pic>
        <p:nvPicPr>
          <p:cNvPr id="8" name="Picture 7" descr="logo_final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001000" y="0"/>
            <a:ext cx="1219200" cy="1219200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3048000" y="304800"/>
            <a:ext cx="5181600" cy="563562"/>
          </a:xfrm>
        </p:spPr>
        <p:txBody>
          <a:bodyPr/>
          <a:lstStyle/>
          <a:p>
            <a:pPr algn="l"/>
            <a:r>
              <a:rPr lang="en-US" sz="3500" dirty="0" smtClean="0"/>
              <a:t>Hardware design</a:t>
            </a:r>
            <a:endParaRPr lang="en-US" sz="3500" dirty="0"/>
          </a:p>
        </p:txBody>
      </p:sp>
      <p:sp>
        <p:nvSpPr>
          <p:cNvPr id="19" name="Rounded Rectangle 18"/>
          <p:cNvSpPr/>
          <p:nvPr/>
        </p:nvSpPr>
        <p:spPr>
          <a:xfrm>
            <a:off x="0" y="152400"/>
            <a:ext cx="3048000" cy="838200"/>
          </a:xfrm>
          <a:prstGeom prst="roundRect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Hard &amp; Soft</a:t>
            </a:r>
            <a:endParaRPr lang="en-US" sz="4000" dirty="0"/>
          </a:p>
        </p:txBody>
      </p:sp>
      <p:pic>
        <p:nvPicPr>
          <p:cNvPr id="3686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38200" y="1143000"/>
            <a:ext cx="7315200" cy="533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Frame 6"/>
          <p:cNvSpPr/>
          <p:nvPr/>
        </p:nvSpPr>
        <p:spPr>
          <a:xfrm>
            <a:off x="4419600" y="4572000"/>
            <a:ext cx="2209800" cy="1828800"/>
          </a:xfrm>
          <a:prstGeom prst="frame">
            <a:avLst>
              <a:gd name="adj1" fmla="val 81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953000" y="6019800"/>
            <a:ext cx="1394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Bluetooth</a:t>
            </a:r>
          </a:p>
        </p:txBody>
      </p:sp>
      <p:sp>
        <p:nvSpPr>
          <p:cNvPr id="10" name="Frame 9"/>
          <p:cNvSpPr/>
          <p:nvPr/>
        </p:nvSpPr>
        <p:spPr>
          <a:xfrm>
            <a:off x="6934200" y="2438400"/>
            <a:ext cx="914400" cy="3733800"/>
          </a:xfrm>
          <a:prstGeom prst="frame">
            <a:avLst>
              <a:gd name="adj1" fmla="val 81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010400" y="2438400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LCD</a:t>
            </a:r>
          </a:p>
        </p:txBody>
      </p:sp>
      <p:sp>
        <p:nvSpPr>
          <p:cNvPr id="12" name="Frame 11"/>
          <p:cNvSpPr/>
          <p:nvPr/>
        </p:nvSpPr>
        <p:spPr>
          <a:xfrm>
            <a:off x="4572000" y="1295400"/>
            <a:ext cx="1219200" cy="2667000"/>
          </a:xfrm>
          <a:prstGeom prst="frame">
            <a:avLst>
              <a:gd name="adj1" fmla="val 81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876800" y="8382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FF0000"/>
                </a:solidFill>
              </a:rPr>
              <a:t>MicroController</a:t>
            </a:r>
            <a:endParaRPr lang="en-US" dirty="0" smtClean="0">
              <a:solidFill>
                <a:srgbClr val="FF0000"/>
              </a:solidFill>
            </a:endParaRPr>
          </a:p>
        </p:txBody>
      </p:sp>
      <p:sp>
        <p:nvSpPr>
          <p:cNvPr id="14" name="Frame 13"/>
          <p:cNvSpPr/>
          <p:nvPr/>
        </p:nvSpPr>
        <p:spPr>
          <a:xfrm>
            <a:off x="2819400" y="2286000"/>
            <a:ext cx="1752600" cy="1600200"/>
          </a:xfrm>
          <a:prstGeom prst="frame">
            <a:avLst>
              <a:gd name="adj1" fmla="val 81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124200" y="3505200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Sensors</a:t>
            </a:r>
          </a:p>
        </p:txBody>
      </p:sp>
      <p:sp>
        <p:nvSpPr>
          <p:cNvPr id="17" name="Frame 16"/>
          <p:cNvSpPr/>
          <p:nvPr/>
        </p:nvSpPr>
        <p:spPr>
          <a:xfrm>
            <a:off x="5562600" y="1295400"/>
            <a:ext cx="1676400" cy="533400"/>
          </a:xfrm>
          <a:prstGeom prst="frame">
            <a:avLst>
              <a:gd name="adj1" fmla="val 81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066800" y="4800600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ESC</a:t>
            </a:r>
          </a:p>
        </p:txBody>
      </p:sp>
      <p:sp>
        <p:nvSpPr>
          <p:cNvPr id="21" name="Frame 20"/>
          <p:cNvSpPr/>
          <p:nvPr/>
        </p:nvSpPr>
        <p:spPr>
          <a:xfrm>
            <a:off x="1905000" y="4191000"/>
            <a:ext cx="762000" cy="1600200"/>
          </a:xfrm>
          <a:prstGeom prst="frame">
            <a:avLst>
              <a:gd name="adj1" fmla="val 81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324600" y="1219200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ESC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4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/>
      <p:bldP spid="10" grpId="0" animBg="1"/>
      <p:bldP spid="11" grpId="0"/>
      <p:bldP spid="12" grpId="0" animBg="1"/>
      <p:bldP spid="13" grpId="0"/>
      <p:bldP spid="14" grpId="0" animBg="1"/>
      <p:bldP spid="15" grpId="0"/>
      <p:bldP spid="17" grpId="0" animBg="1"/>
      <p:bldP spid="20" grpId="0"/>
      <p:bldP spid="21" grpId="0" animBg="1"/>
      <p:bldP spid="2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0C98071-8A9B-444A-806A-782BE84EBE4B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pic>
        <p:nvPicPr>
          <p:cNvPr id="8" name="Picture 7" descr="logo_final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001000" y="0"/>
            <a:ext cx="1219200" cy="1219200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3048000" y="304800"/>
            <a:ext cx="5181600" cy="563562"/>
          </a:xfrm>
        </p:spPr>
        <p:txBody>
          <a:bodyPr/>
          <a:lstStyle/>
          <a:p>
            <a:pPr algn="l"/>
            <a:r>
              <a:rPr lang="en-US" sz="3500" dirty="0" smtClean="0"/>
              <a:t>Frame design</a:t>
            </a:r>
            <a:endParaRPr lang="en-US" sz="3500" dirty="0"/>
          </a:p>
        </p:txBody>
      </p:sp>
      <p:sp>
        <p:nvSpPr>
          <p:cNvPr id="19" name="Rounded Rectangle 18"/>
          <p:cNvSpPr/>
          <p:nvPr/>
        </p:nvSpPr>
        <p:spPr>
          <a:xfrm>
            <a:off x="0" y="152400"/>
            <a:ext cx="3048000" cy="838200"/>
          </a:xfrm>
          <a:prstGeom prst="roundRect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Hard &amp; Soft</a:t>
            </a:r>
            <a:endParaRPr lang="en-US" sz="4000" dirty="0"/>
          </a:p>
        </p:txBody>
      </p:sp>
      <p:pic>
        <p:nvPicPr>
          <p:cNvPr id="6" name="Picture 5" descr="C:\Users\Phong\Pictures\FUFO_MainFrame_Headless.jpg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85800" y="1295400"/>
            <a:ext cx="7924800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Donut 6"/>
          <p:cNvSpPr/>
          <p:nvPr/>
        </p:nvSpPr>
        <p:spPr>
          <a:xfrm>
            <a:off x="1752600" y="3962400"/>
            <a:ext cx="1295400" cy="1143000"/>
          </a:xfrm>
          <a:prstGeom prst="donut">
            <a:avLst>
              <a:gd name="adj" fmla="val 3964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62000" y="5181600"/>
            <a:ext cx="2057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Motor mount</a:t>
            </a:r>
          </a:p>
        </p:txBody>
      </p:sp>
      <p:sp>
        <p:nvSpPr>
          <p:cNvPr id="10" name="Donut 9"/>
          <p:cNvSpPr/>
          <p:nvPr/>
        </p:nvSpPr>
        <p:spPr>
          <a:xfrm>
            <a:off x="3733800" y="1981200"/>
            <a:ext cx="1295400" cy="1143000"/>
          </a:xfrm>
          <a:prstGeom prst="donut">
            <a:avLst>
              <a:gd name="adj" fmla="val 3964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276600" y="1447800"/>
            <a:ext cx="2057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Circuit mount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2438400" y="2438400"/>
            <a:ext cx="3886200" cy="1905000"/>
          </a:xfrm>
          <a:prstGeom prst="straightConnector1">
            <a:avLst/>
          </a:prstGeom>
          <a:ln>
            <a:solidFill>
              <a:srgbClr val="C00000"/>
            </a:solidFill>
            <a:headEnd type="arrow"/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 rot="1576228">
            <a:off x="4491719" y="4012870"/>
            <a:ext cx="2057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440 mm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429000" y="5486400"/>
            <a:ext cx="396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Fiber Glass &amp; Fiber Carbon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8" presetClass="exit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trips(downLeft)">
                                      <p:cBhvr>
                                        <p:cTn id="4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8" presetClass="exit" presetSubtype="1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trips(downLeft)">
                                      <p:cBhvr>
                                        <p:cTn id="4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9" grpId="0"/>
      <p:bldP spid="9" grpId="1"/>
      <p:bldP spid="10" grpId="0" animBg="1"/>
      <p:bldP spid="10" grpId="1" animBg="1"/>
      <p:bldP spid="11" grpId="0"/>
      <p:bldP spid="11" grpId="1"/>
      <p:bldP spid="15" grpId="0"/>
      <p:bldP spid="15" grpId="1"/>
      <p:bldP spid="1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0C98071-8A9B-444A-806A-782BE84EBE4B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pic>
        <p:nvPicPr>
          <p:cNvPr id="8" name="Picture 7" descr="logo_final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001000" y="0"/>
            <a:ext cx="1219200" cy="1219200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3048000" y="304800"/>
            <a:ext cx="5181600" cy="563562"/>
          </a:xfrm>
        </p:spPr>
        <p:txBody>
          <a:bodyPr/>
          <a:lstStyle/>
          <a:p>
            <a:pPr algn="l"/>
            <a:r>
              <a:rPr lang="en-US" sz="3500" dirty="0" smtClean="0"/>
              <a:t>FUFO </a:t>
            </a:r>
            <a:r>
              <a:rPr lang="en-US" sz="3500" dirty="0" err="1" smtClean="0"/>
              <a:t>Quadrocopter</a:t>
            </a:r>
            <a:endParaRPr lang="en-US" sz="3500" dirty="0"/>
          </a:p>
        </p:txBody>
      </p:sp>
      <p:sp>
        <p:nvSpPr>
          <p:cNvPr id="19" name="Rounded Rectangle 18"/>
          <p:cNvSpPr/>
          <p:nvPr/>
        </p:nvSpPr>
        <p:spPr>
          <a:xfrm>
            <a:off x="0" y="152400"/>
            <a:ext cx="3048000" cy="838200"/>
          </a:xfrm>
          <a:prstGeom prst="roundRect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Hard &amp; Soft</a:t>
            </a:r>
            <a:endParaRPr lang="en-US" sz="4000" dirty="0"/>
          </a:p>
        </p:txBody>
      </p:sp>
      <p:pic>
        <p:nvPicPr>
          <p:cNvPr id="14" name="Picture 13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3400" y="1143000"/>
            <a:ext cx="8000999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0C98071-8A9B-444A-806A-782BE84EBE4B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pic>
        <p:nvPicPr>
          <p:cNvPr id="8" name="Picture 7" descr="logo_final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001000" y="0"/>
            <a:ext cx="1219200" cy="1219200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3048000" y="304800"/>
            <a:ext cx="5181600" cy="563562"/>
          </a:xfrm>
        </p:spPr>
        <p:txBody>
          <a:bodyPr/>
          <a:lstStyle/>
          <a:p>
            <a:pPr algn="l"/>
            <a:r>
              <a:rPr lang="en-US" sz="3500" dirty="0" smtClean="0"/>
              <a:t>Software study</a:t>
            </a:r>
            <a:endParaRPr lang="en-US" sz="3500" dirty="0"/>
          </a:p>
        </p:txBody>
      </p:sp>
      <p:sp>
        <p:nvSpPr>
          <p:cNvPr id="19" name="Rounded Rectangle 18"/>
          <p:cNvSpPr/>
          <p:nvPr/>
        </p:nvSpPr>
        <p:spPr>
          <a:xfrm>
            <a:off x="0" y="152400"/>
            <a:ext cx="3048000" cy="838200"/>
          </a:xfrm>
          <a:prstGeom prst="roundRect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Hard &amp; Soft</a:t>
            </a:r>
            <a:endParaRPr lang="en-US" sz="4000" dirty="0"/>
          </a:p>
        </p:txBody>
      </p:sp>
      <p:sp>
        <p:nvSpPr>
          <p:cNvPr id="7" name="Content Placeholder 8"/>
          <p:cNvSpPr>
            <a:spLocks noGrp="1"/>
          </p:cNvSpPr>
          <p:nvPr>
            <p:ph idx="1"/>
          </p:nvPr>
        </p:nvSpPr>
        <p:spPr>
          <a:xfrm>
            <a:off x="457200" y="1076325"/>
            <a:ext cx="8229600" cy="5019675"/>
          </a:xfrm>
        </p:spPr>
        <p:txBody>
          <a:bodyPr/>
          <a:lstStyle/>
          <a:p>
            <a:r>
              <a:rPr lang="en-US" dirty="0" smtClean="0"/>
              <a:t> Three software:</a:t>
            </a:r>
          </a:p>
          <a:p>
            <a:pPr lvl="1"/>
            <a:r>
              <a:rPr lang="en-US" dirty="0" smtClean="0"/>
              <a:t>Firmware</a:t>
            </a:r>
          </a:p>
          <a:p>
            <a:pPr lvl="1"/>
            <a:r>
              <a:rPr lang="en-US" dirty="0" smtClean="0"/>
              <a:t>Software on PC</a:t>
            </a:r>
          </a:p>
          <a:p>
            <a:pPr lvl="1"/>
            <a:r>
              <a:rPr lang="en-US" dirty="0" smtClean="0"/>
              <a:t>Software on Phone</a:t>
            </a:r>
          </a:p>
          <a:p>
            <a:pPr lvl="2"/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3051" name="Rectangle 4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3053" name="Rectangle 4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43052" name="Object 44"/>
          <p:cNvGraphicFramePr>
            <a:graphicFrameLocks noChangeAspect="1"/>
          </p:cNvGraphicFramePr>
          <p:nvPr/>
        </p:nvGraphicFramePr>
        <p:xfrm>
          <a:off x="4267200" y="685800"/>
          <a:ext cx="4572000" cy="6021658"/>
        </p:xfrm>
        <a:graphic>
          <a:graphicData uri="http://schemas.openxmlformats.org/presentationml/2006/ole">
            <p:oleObj spid="_x0000_s43052" name="Visio" r:id="rId4" imgW="5813524" imgH="10120080" progId="Visio.Drawing.11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0C98071-8A9B-444A-806A-782BE84EBE4B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pic>
        <p:nvPicPr>
          <p:cNvPr id="8" name="Picture 7" descr="logo_final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001000" y="0"/>
            <a:ext cx="1219200" cy="1219200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3048000" y="304800"/>
            <a:ext cx="5181600" cy="563562"/>
          </a:xfrm>
        </p:spPr>
        <p:txBody>
          <a:bodyPr/>
          <a:lstStyle/>
          <a:p>
            <a:pPr algn="l"/>
            <a:r>
              <a:rPr lang="en-US" sz="3500" dirty="0" smtClean="0"/>
              <a:t>Software study</a:t>
            </a:r>
            <a:endParaRPr lang="en-US" sz="3500" dirty="0"/>
          </a:p>
        </p:txBody>
      </p:sp>
      <p:sp>
        <p:nvSpPr>
          <p:cNvPr id="19" name="Rounded Rectangle 18"/>
          <p:cNvSpPr/>
          <p:nvPr/>
        </p:nvSpPr>
        <p:spPr>
          <a:xfrm>
            <a:off x="0" y="152400"/>
            <a:ext cx="3048000" cy="838200"/>
          </a:xfrm>
          <a:prstGeom prst="roundRect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Hard &amp; Soft</a:t>
            </a:r>
            <a:endParaRPr lang="en-US" sz="4000" dirty="0"/>
          </a:p>
        </p:txBody>
      </p:sp>
      <p:sp>
        <p:nvSpPr>
          <p:cNvPr id="6" name="Content Placeholder 8"/>
          <p:cNvSpPr>
            <a:spLocks noGrp="1"/>
          </p:cNvSpPr>
          <p:nvPr>
            <p:ph idx="1"/>
          </p:nvPr>
        </p:nvSpPr>
        <p:spPr>
          <a:xfrm>
            <a:off x="457200" y="1076325"/>
            <a:ext cx="8229600" cy="5019675"/>
          </a:xfrm>
        </p:spPr>
        <p:txBody>
          <a:bodyPr/>
          <a:lstStyle/>
          <a:p>
            <a:r>
              <a:rPr lang="en-US" dirty="0" smtClean="0"/>
              <a:t> FSM:</a:t>
            </a:r>
          </a:p>
          <a:p>
            <a:pPr lvl="2"/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685800" y="2057400"/>
            <a:ext cx="609600" cy="609600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2133600" y="2057400"/>
            <a:ext cx="1295400" cy="609600"/>
          </a:xfrm>
          <a:prstGeom prst="roundRect">
            <a:avLst/>
          </a:prstGeom>
          <a:solidFill>
            <a:srgbClr val="00B050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FF00"/>
                </a:solidFill>
              </a:rPr>
              <a:t>Start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4419600" y="1905000"/>
            <a:ext cx="1447800" cy="838200"/>
          </a:xfrm>
          <a:prstGeom prst="roundRect">
            <a:avLst/>
          </a:prstGeom>
          <a:solidFill>
            <a:srgbClr val="00B050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rgbClr val="FFFF00"/>
                </a:solidFill>
              </a:rPr>
              <a:t>WaitingForConnection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6858000" y="2057400"/>
            <a:ext cx="1066800" cy="609600"/>
          </a:xfrm>
          <a:prstGeom prst="roundRect">
            <a:avLst/>
          </a:prstGeom>
          <a:solidFill>
            <a:srgbClr val="00B050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FF00"/>
                </a:solidFill>
              </a:rPr>
              <a:t>Verify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6781800" y="3581400"/>
            <a:ext cx="1295400" cy="685800"/>
          </a:xfrm>
          <a:prstGeom prst="roundRect">
            <a:avLst/>
          </a:prstGeom>
          <a:solidFill>
            <a:srgbClr val="00B050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FF00"/>
                </a:solidFill>
              </a:rPr>
              <a:t>Pending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3962400" y="3581400"/>
            <a:ext cx="1905000" cy="609600"/>
          </a:xfrm>
          <a:prstGeom prst="roundRect">
            <a:avLst/>
          </a:prstGeom>
          <a:solidFill>
            <a:srgbClr val="00B050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rgbClr val="FFFF00"/>
                </a:solidFill>
              </a:rPr>
              <a:t>SetupForFlight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1447800" y="3581400"/>
            <a:ext cx="1600200" cy="609600"/>
          </a:xfrm>
          <a:prstGeom prst="roundRect">
            <a:avLst/>
          </a:prstGeom>
          <a:solidFill>
            <a:srgbClr val="00B050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FF00"/>
                </a:solidFill>
              </a:rPr>
              <a:t>Ready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609600" y="4953000"/>
            <a:ext cx="1600200" cy="609600"/>
          </a:xfrm>
          <a:prstGeom prst="roundRect">
            <a:avLst/>
          </a:prstGeom>
          <a:solidFill>
            <a:srgbClr val="00B050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FF00"/>
                </a:solidFill>
              </a:rPr>
              <a:t>Hovering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2057400" y="6096000"/>
            <a:ext cx="1371600" cy="609600"/>
          </a:xfrm>
          <a:prstGeom prst="roundRect">
            <a:avLst/>
          </a:prstGeom>
          <a:solidFill>
            <a:srgbClr val="00B050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FF00"/>
                </a:solidFill>
              </a:rPr>
              <a:t>Landing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3124200" y="4876800"/>
            <a:ext cx="1066800" cy="762000"/>
          </a:xfrm>
          <a:prstGeom prst="roundRect">
            <a:avLst/>
          </a:prstGeom>
          <a:solidFill>
            <a:srgbClr val="FFC000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Error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1" name="Oval 20"/>
          <p:cNvSpPr/>
          <p:nvPr/>
        </p:nvSpPr>
        <p:spPr>
          <a:xfrm>
            <a:off x="6019800" y="4953000"/>
            <a:ext cx="609600" cy="609600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/>
          <p:cNvSpPr/>
          <p:nvPr/>
        </p:nvSpPr>
        <p:spPr>
          <a:xfrm>
            <a:off x="1371600" y="2286000"/>
            <a:ext cx="685800" cy="152400"/>
          </a:xfrm>
          <a:prstGeom prst="rightArrow">
            <a:avLst/>
          </a:prstGeom>
          <a:solidFill>
            <a:srgbClr val="7030A0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/>
          <p:cNvSpPr/>
          <p:nvPr/>
        </p:nvSpPr>
        <p:spPr>
          <a:xfrm>
            <a:off x="3505200" y="2286000"/>
            <a:ext cx="838200" cy="152400"/>
          </a:xfrm>
          <a:prstGeom prst="rightArrow">
            <a:avLst/>
          </a:prstGeom>
          <a:solidFill>
            <a:srgbClr val="7030A0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Arrow 23"/>
          <p:cNvSpPr/>
          <p:nvPr/>
        </p:nvSpPr>
        <p:spPr>
          <a:xfrm>
            <a:off x="5943600" y="2286000"/>
            <a:ext cx="838200" cy="152400"/>
          </a:xfrm>
          <a:prstGeom prst="rightArrow">
            <a:avLst/>
          </a:prstGeom>
          <a:solidFill>
            <a:srgbClr val="7030A0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/>
          <p:cNvSpPr/>
          <p:nvPr/>
        </p:nvSpPr>
        <p:spPr>
          <a:xfrm rot="5400000">
            <a:off x="7010400" y="3048000"/>
            <a:ext cx="762000" cy="152400"/>
          </a:xfrm>
          <a:prstGeom prst="rightArrow">
            <a:avLst/>
          </a:prstGeom>
          <a:solidFill>
            <a:srgbClr val="7030A0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/>
          <p:cNvSpPr/>
          <p:nvPr/>
        </p:nvSpPr>
        <p:spPr>
          <a:xfrm rot="10800000">
            <a:off x="5943600" y="3810000"/>
            <a:ext cx="762000" cy="152400"/>
          </a:xfrm>
          <a:prstGeom prst="rightArrow">
            <a:avLst/>
          </a:prstGeom>
          <a:solidFill>
            <a:srgbClr val="7030A0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Arrow 26"/>
          <p:cNvSpPr/>
          <p:nvPr/>
        </p:nvSpPr>
        <p:spPr>
          <a:xfrm rot="10800000">
            <a:off x="3124200" y="3810000"/>
            <a:ext cx="762000" cy="152400"/>
          </a:xfrm>
          <a:prstGeom prst="rightArrow">
            <a:avLst/>
          </a:prstGeom>
          <a:solidFill>
            <a:srgbClr val="7030A0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ight Arrow 27"/>
          <p:cNvSpPr/>
          <p:nvPr/>
        </p:nvSpPr>
        <p:spPr>
          <a:xfrm rot="7255206">
            <a:off x="1498867" y="4524323"/>
            <a:ext cx="685800" cy="152400"/>
          </a:xfrm>
          <a:prstGeom prst="rightArrow">
            <a:avLst/>
          </a:prstGeom>
          <a:solidFill>
            <a:srgbClr val="7030A0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ight Arrow 28"/>
          <p:cNvSpPr/>
          <p:nvPr/>
        </p:nvSpPr>
        <p:spPr>
          <a:xfrm rot="2955207">
            <a:off x="1462645" y="5795920"/>
            <a:ext cx="685800" cy="152400"/>
          </a:xfrm>
          <a:prstGeom prst="rightArrow">
            <a:avLst/>
          </a:prstGeom>
          <a:solidFill>
            <a:srgbClr val="7030A0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ight Arrow 29"/>
          <p:cNvSpPr/>
          <p:nvPr/>
        </p:nvSpPr>
        <p:spPr>
          <a:xfrm rot="7355580">
            <a:off x="6383010" y="4597146"/>
            <a:ext cx="685800" cy="152400"/>
          </a:xfrm>
          <a:prstGeom prst="rightArrow">
            <a:avLst/>
          </a:prstGeom>
          <a:solidFill>
            <a:srgbClr val="7030A0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Bent-Up Arrow 32"/>
          <p:cNvSpPr/>
          <p:nvPr/>
        </p:nvSpPr>
        <p:spPr>
          <a:xfrm>
            <a:off x="3505200" y="4343400"/>
            <a:ext cx="4495800" cy="2209800"/>
          </a:xfrm>
          <a:prstGeom prst="bentUpArrow">
            <a:avLst>
              <a:gd name="adj1" fmla="val 3064"/>
              <a:gd name="adj2" fmla="val 4560"/>
              <a:gd name="adj3" fmla="val 7052"/>
            </a:avLst>
          </a:prstGeom>
          <a:solidFill>
            <a:srgbClr val="7030A0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ight Arrow 33"/>
          <p:cNvSpPr/>
          <p:nvPr/>
        </p:nvSpPr>
        <p:spPr>
          <a:xfrm rot="8442088">
            <a:off x="3263136" y="5777375"/>
            <a:ext cx="484127" cy="130345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ight Arrow 36"/>
          <p:cNvSpPr/>
          <p:nvPr/>
        </p:nvSpPr>
        <p:spPr>
          <a:xfrm>
            <a:off x="2286000" y="5181600"/>
            <a:ext cx="762000" cy="152400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/>
          <p:cNvSpPr txBox="1"/>
          <p:nvPr/>
        </p:nvSpPr>
        <p:spPr>
          <a:xfrm>
            <a:off x="1066800" y="2590800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2060"/>
                </a:solidFill>
              </a:rPr>
              <a:t>Power on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2971800" y="1600200"/>
            <a:ext cx="1813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2060"/>
                </a:solidFill>
              </a:rPr>
              <a:t>System initiated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5791200" y="1752600"/>
            <a:ext cx="2082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2060"/>
                </a:solidFill>
              </a:rPr>
              <a:t>System connected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7848600" y="2667000"/>
            <a:ext cx="104387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2060"/>
                </a:solidFill>
              </a:rPr>
              <a:t>Control </a:t>
            </a:r>
          </a:p>
          <a:p>
            <a:r>
              <a:rPr lang="en-US" dirty="0" smtClean="0">
                <a:solidFill>
                  <a:srgbClr val="002060"/>
                </a:solidFill>
              </a:rPr>
              <a:t>method </a:t>
            </a:r>
          </a:p>
          <a:p>
            <a:r>
              <a:rPr lang="en-US" dirty="0" smtClean="0">
                <a:solidFill>
                  <a:srgbClr val="002060"/>
                </a:solidFill>
              </a:rPr>
              <a:t>selected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5715000" y="2971800"/>
            <a:ext cx="13773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2060"/>
                </a:solidFill>
              </a:rPr>
              <a:t>Start button</a:t>
            </a:r>
          </a:p>
          <a:p>
            <a:r>
              <a:rPr lang="en-US" dirty="0" smtClean="0">
                <a:solidFill>
                  <a:srgbClr val="002060"/>
                </a:solidFill>
              </a:rPr>
              <a:t> pressed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2819400" y="3048000"/>
            <a:ext cx="14927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2060"/>
                </a:solidFill>
              </a:rPr>
              <a:t>Sensor data </a:t>
            </a:r>
          </a:p>
          <a:p>
            <a:r>
              <a:rPr lang="en-US" dirty="0" smtClean="0">
                <a:solidFill>
                  <a:srgbClr val="002060"/>
                </a:solidFill>
              </a:rPr>
              <a:t>   initiated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533400" y="4191000"/>
            <a:ext cx="14414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2060"/>
                </a:solidFill>
              </a:rPr>
              <a:t>First altitude</a:t>
            </a:r>
          </a:p>
          <a:p>
            <a:r>
              <a:rPr lang="en-US" dirty="0" smtClean="0">
                <a:solidFill>
                  <a:srgbClr val="002060"/>
                </a:solidFill>
              </a:rPr>
              <a:t>is chosen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2133600" y="4648200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2060"/>
                </a:solidFill>
              </a:rPr>
              <a:t>Any error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685800" y="5867400"/>
            <a:ext cx="12618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2060"/>
                </a:solidFill>
              </a:rPr>
              <a:t>Altitude is </a:t>
            </a:r>
          </a:p>
          <a:p>
            <a:r>
              <a:rPr lang="en-US" dirty="0" smtClean="0">
                <a:solidFill>
                  <a:srgbClr val="002060"/>
                </a:solidFill>
              </a:rPr>
              <a:t>set to zero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4495800" y="6096000"/>
            <a:ext cx="1659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2060"/>
                </a:solidFill>
              </a:rPr>
              <a:t>Motor stopped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3" grpId="0" animBg="1"/>
      <p:bldP spid="34" grpId="0" animBg="1"/>
      <p:bldP spid="37" grpId="0" animBg="1"/>
      <p:bldP spid="38" grpId="0"/>
      <p:bldP spid="39" grpId="0"/>
      <p:bldP spid="40" grpId="0"/>
      <p:bldP spid="41" grpId="0"/>
      <p:bldP spid="42" grpId="0"/>
      <p:bldP spid="43" grpId="0"/>
      <p:bldP spid="45" grpId="0"/>
      <p:bldP spid="46" grpId="0"/>
      <p:bldP spid="47" grpId="0"/>
      <p:bldP spid="4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logo_final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001000" y="0"/>
            <a:ext cx="1219200" cy="1219200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3048000" y="304800"/>
            <a:ext cx="5181600" cy="563562"/>
          </a:xfrm>
        </p:spPr>
        <p:txBody>
          <a:bodyPr/>
          <a:lstStyle/>
          <a:p>
            <a:pPr algn="l"/>
            <a:r>
              <a:rPr lang="en-US" sz="3500" dirty="0" smtClean="0"/>
              <a:t>Software study</a:t>
            </a:r>
            <a:endParaRPr lang="en-US" sz="3500" dirty="0"/>
          </a:p>
        </p:txBody>
      </p:sp>
      <p:sp>
        <p:nvSpPr>
          <p:cNvPr id="19" name="Rounded Rectangle 18"/>
          <p:cNvSpPr/>
          <p:nvPr/>
        </p:nvSpPr>
        <p:spPr>
          <a:xfrm>
            <a:off x="0" y="152400"/>
            <a:ext cx="3048000" cy="838200"/>
          </a:xfrm>
          <a:prstGeom prst="roundRect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Hard &amp; Soft</a:t>
            </a:r>
            <a:endParaRPr lang="en-US" sz="4000" dirty="0"/>
          </a:p>
        </p:txBody>
      </p:sp>
      <p:sp>
        <p:nvSpPr>
          <p:cNvPr id="6" name="Content Placeholder 8"/>
          <p:cNvSpPr>
            <a:spLocks noGrp="1"/>
          </p:cNvSpPr>
          <p:nvPr>
            <p:ph idx="1"/>
          </p:nvPr>
        </p:nvSpPr>
        <p:spPr>
          <a:xfrm>
            <a:off x="457200" y="1076325"/>
            <a:ext cx="8229600" cy="5019675"/>
          </a:xfrm>
        </p:spPr>
        <p:txBody>
          <a:bodyPr/>
          <a:lstStyle/>
          <a:p>
            <a:r>
              <a:rPr lang="en-US" dirty="0" smtClean="0"/>
              <a:t> Component diagram </a:t>
            </a:r>
          </a:p>
          <a:p>
            <a:pPr lvl="2"/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90114" name="Picture 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38200" y="1752599"/>
            <a:ext cx="8001000" cy="49129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0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400800"/>
            <a:ext cx="2133600" cy="320675"/>
          </a:xfrm>
        </p:spPr>
        <p:txBody>
          <a:bodyPr/>
          <a:lstStyle/>
          <a:p>
            <a:pPr>
              <a:defRPr/>
            </a:pPr>
            <a:fld id="{20C98071-8A9B-444A-806A-782BE84EBE4B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 The first </a:t>
            </a:r>
            <a:r>
              <a:rPr lang="en-US" dirty="0" err="1" smtClean="0"/>
              <a:t>Quadrocopter</a:t>
            </a:r>
            <a:r>
              <a:rPr lang="en-US" dirty="0" smtClean="0"/>
              <a:t> was developed in 1920. </a:t>
            </a:r>
          </a:p>
          <a:p>
            <a:r>
              <a:rPr lang="en-US" dirty="0" smtClean="0"/>
              <a:t>No commercialized </a:t>
            </a:r>
            <a:r>
              <a:rPr lang="en-US" dirty="0" err="1" smtClean="0"/>
              <a:t>Quadrocopter</a:t>
            </a:r>
            <a:r>
              <a:rPr lang="en-US" dirty="0" smtClean="0"/>
              <a:t> because of limitation of technology and science at that time.</a:t>
            </a:r>
          </a:p>
          <a:p>
            <a:pPr lvl="1"/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311EB7ED-2861-4E9B-BD17-47535DBB2E46}" type="slidenum">
              <a:rPr lang="en-US" smtClean="0"/>
              <a:pPr/>
              <a:t>3</a:t>
            </a:fld>
            <a:endParaRPr lang="en-US" dirty="0" smtClean="0"/>
          </a:p>
        </p:txBody>
      </p:sp>
      <p:sp>
        <p:nvSpPr>
          <p:cNvPr id="6" name="Rounded Rectangle 5"/>
          <p:cNvSpPr/>
          <p:nvPr/>
        </p:nvSpPr>
        <p:spPr>
          <a:xfrm>
            <a:off x="0" y="152400"/>
            <a:ext cx="3048000" cy="838200"/>
          </a:xfrm>
          <a:prstGeom prst="roundRect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Introduction</a:t>
            </a:r>
            <a:endParaRPr lang="en-US" sz="4000" dirty="0"/>
          </a:p>
        </p:txBody>
      </p:sp>
      <p:pic>
        <p:nvPicPr>
          <p:cNvPr id="7" name="Picture 6" descr="logo_final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001000" y="0"/>
            <a:ext cx="1219200" cy="1219200"/>
          </a:xfrm>
          <a:prstGeom prst="rect">
            <a:avLst/>
          </a:prstGeom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76400" y="3810000"/>
            <a:ext cx="5638800" cy="2305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3048000" y="304800"/>
            <a:ext cx="5181600" cy="563562"/>
          </a:xfrm>
        </p:spPr>
        <p:txBody>
          <a:bodyPr/>
          <a:lstStyle/>
          <a:p>
            <a:pPr algn="l"/>
            <a:r>
              <a:rPr lang="en-US" sz="3500" dirty="0" smtClean="0"/>
              <a:t>History</a:t>
            </a:r>
            <a:endParaRPr lang="en-US" sz="35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0C98071-8A9B-444A-806A-782BE84EBE4B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  <p:pic>
        <p:nvPicPr>
          <p:cNvPr id="8" name="Picture 7" descr="logo_final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001000" y="0"/>
            <a:ext cx="1219200" cy="1219200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3048000" y="304800"/>
            <a:ext cx="5181600" cy="563562"/>
          </a:xfrm>
        </p:spPr>
        <p:txBody>
          <a:bodyPr/>
          <a:lstStyle/>
          <a:p>
            <a:pPr algn="l"/>
            <a:r>
              <a:rPr lang="en-US" sz="3500" dirty="0" smtClean="0"/>
              <a:t>Software study</a:t>
            </a:r>
            <a:endParaRPr lang="en-US" sz="3500" dirty="0"/>
          </a:p>
        </p:txBody>
      </p:sp>
      <p:sp>
        <p:nvSpPr>
          <p:cNvPr id="19" name="Rounded Rectangle 18"/>
          <p:cNvSpPr/>
          <p:nvPr/>
        </p:nvSpPr>
        <p:spPr>
          <a:xfrm>
            <a:off x="0" y="152400"/>
            <a:ext cx="3048000" cy="838200"/>
          </a:xfrm>
          <a:prstGeom prst="roundRect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Hard &amp; Soft</a:t>
            </a:r>
            <a:endParaRPr lang="en-US" sz="4000" dirty="0"/>
          </a:p>
        </p:txBody>
      </p:sp>
      <p:sp>
        <p:nvSpPr>
          <p:cNvPr id="7" name="Content Placeholder 8"/>
          <p:cNvSpPr>
            <a:spLocks noGrp="1"/>
          </p:cNvSpPr>
          <p:nvPr>
            <p:ph idx="1"/>
          </p:nvPr>
        </p:nvSpPr>
        <p:spPr>
          <a:xfrm>
            <a:off x="457200" y="1076325"/>
            <a:ext cx="8229600" cy="5019675"/>
          </a:xfrm>
        </p:spPr>
        <p:txBody>
          <a:bodyPr/>
          <a:lstStyle/>
          <a:p>
            <a:r>
              <a:rPr lang="en-US" dirty="0" smtClean="0"/>
              <a:t> PC interface:</a:t>
            </a:r>
          </a:p>
          <a:p>
            <a:endParaRPr lang="en-US" dirty="0" smtClean="0"/>
          </a:p>
          <a:p>
            <a:pPr lvl="2"/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9" name="Picture 8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9600" y="1600200"/>
            <a:ext cx="8077200" cy="4724400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0C98071-8A9B-444A-806A-782BE84EBE4B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  <p:pic>
        <p:nvPicPr>
          <p:cNvPr id="8" name="Picture 7" descr="logo_final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001000" y="0"/>
            <a:ext cx="1219200" cy="1219200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3048000" y="304800"/>
            <a:ext cx="5181600" cy="563562"/>
          </a:xfrm>
        </p:spPr>
        <p:txBody>
          <a:bodyPr/>
          <a:lstStyle/>
          <a:p>
            <a:pPr algn="l"/>
            <a:r>
              <a:rPr lang="en-US" sz="3500" dirty="0" smtClean="0"/>
              <a:t>Software study</a:t>
            </a:r>
            <a:endParaRPr lang="en-US" sz="3500" dirty="0"/>
          </a:p>
        </p:txBody>
      </p:sp>
      <p:sp>
        <p:nvSpPr>
          <p:cNvPr id="19" name="Rounded Rectangle 18"/>
          <p:cNvSpPr/>
          <p:nvPr/>
        </p:nvSpPr>
        <p:spPr>
          <a:xfrm>
            <a:off x="0" y="152400"/>
            <a:ext cx="3048000" cy="838200"/>
          </a:xfrm>
          <a:prstGeom prst="roundRect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Hard &amp; Soft</a:t>
            </a:r>
            <a:endParaRPr lang="en-US" sz="4000" dirty="0"/>
          </a:p>
        </p:txBody>
      </p:sp>
      <p:sp>
        <p:nvSpPr>
          <p:cNvPr id="7" name="Content Placeholder 8"/>
          <p:cNvSpPr>
            <a:spLocks noGrp="1"/>
          </p:cNvSpPr>
          <p:nvPr>
            <p:ph idx="1"/>
          </p:nvPr>
        </p:nvSpPr>
        <p:spPr>
          <a:xfrm>
            <a:off x="457200" y="1076325"/>
            <a:ext cx="8229600" cy="5019675"/>
          </a:xfrm>
        </p:spPr>
        <p:txBody>
          <a:bodyPr/>
          <a:lstStyle/>
          <a:p>
            <a:r>
              <a:rPr lang="en-US" dirty="0" smtClean="0"/>
              <a:t> Android interface:</a:t>
            </a:r>
          </a:p>
          <a:p>
            <a:endParaRPr lang="en-US" dirty="0" smtClean="0"/>
          </a:p>
          <a:p>
            <a:pPr lvl="2"/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0" name="Picture 9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191000" y="1524000"/>
            <a:ext cx="4572000" cy="2362200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11" name="Picture 10"/>
          <p:cNvPicPr/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38200" y="4038600"/>
            <a:ext cx="5257800" cy="2590800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0C98071-8A9B-444A-806A-782BE84EBE4B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  <p:pic>
        <p:nvPicPr>
          <p:cNvPr id="8" name="Picture 7" descr="logo_final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001000" y="0"/>
            <a:ext cx="1219200" cy="1219200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3048000" y="304800"/>
            <a:ext cx="5181600" cy="563562"/>
          </a:xfrm>
        </p:spPr>
        <p:txBody>
          <a:bodyPr/>
          <a:lstStyle/>
          <a:p>
            <a:pPr algn="l"/>
            <a:r>
              <a:rPr lang="en-US" sz="3500" dirty="0" err="1" smtClean="0"/>
              <a:t>Quadrocopter</a:t>
            </a:r>
            <a:r>
              <a:rPr lang="en-US" sz="3500" dirty="0" smtClean="0"/>
              <a:t> Dynamic</a:t>
            </a:r>
            <a:endParaRPr lang="en-US" sz="3500" dirty="0"/>
          </a:p>
        </p:txBody>
      </p:sp>
      <p:sp>
        <p:nvSpPr>
          <p:cNvPr id="19" name="Rounded Rectangle 18"/>
          <p:cNvSpPr/>
          <p:nvPr/>
        </p:nvSpPr>
        <p:spPr>
          <a:xfrm>
            <a:off x="0" y="152400"/>
            <a:ext cx="3048000" cy="838200"/>
          </a:xfrm>
          <a:prstGeom prst="roundRect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Algorithms</a:t>
            </a:r>
            <a:endParaRPr lang="en-US" sz="4000" dirty="0"/>
          </a:p>
        </p:txBody>
      </p:sp>
      <p:sp>
        <p:nvSpPr>
          <p:cNvPr id="7" name="Content Placeholder 8"/>
          <p:cNvSpPr>
            <a:spLocks noGrp="1"/>
          </p:cNvSpPr>
          <p:nvPr>
            <p:ph idx="1"/>
          </p:nvPr>
        </p:nvSpPr>
        <p:spPr>
          <a:xfrm>
            <a:off x="457200" y="1076325"/>
            <a:ext cx="8229600" cy="5019675"/>
          </a:xfrm>
        </p:spPr>
        <p:txBody>
          <a:bodyPr/>
          <a:lstStyle/>
          <a:p>
            <a:r>
              <a:rPr lang="en-US" b="1" dirty="0" smtClean="0"/>
              <a:t> 𝜃, 𝜑, 𝜓  </a:t>
            </a:r>
            <a:r>
              <a:rPr lang="en-US" dirty="0" smtClean="0"/>
              <a:t>angles: describe the orientation of a rigid body.</a:t>
            </a:r>
          </a:p>
          <a:p>
            <a:r>
              <a:rPr lang="en-US" dirty="0" smtClean="0"/>
              <a:t> h: altitude</a:t>
            </a:r>
          </a:p>
          <a:p>
            <a:pPr>
              <a:buNone/>
            </a:pPr>
            <a:r>
              <a:rPr lang="en-US" dirty="0" smtClean="0"/>
              <a:t>	 of body </a:t>
            </a:r>
          </a:p>
          <a:p>
            <a:pPr>
              <a:buNone/>
            </a:pPr>
            <a:r>
              <a:rPr lang="en-US" dirty="0" smtClean="0"/>
              <a:t>	 compare to</a:t>
            </a:r>
          </a:p>
          <a:p>
            <a:pPr>
              <a:buNone/>
            </a:pPr>
            <a:r>
              <a:rPr lang="en-US" dirty="0" smtClean="0"/>
              <a:t>	 earth surface.</a:t>
            </a:r>
          </a:p>
          <a:p>
            <a:pPr lvl="2"/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044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71875" y="1676400"/>
            <a:ext cx="5572125" cy="4543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0C98071-8A9B-444A-806A-782BE84EBE4B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  <p:pic>
        <p:nvPicPr>
          <p:cNvPr id="8" name="Picture 7" descr="logo_final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001000" y="0"/>
            <a:ext cx="1219200" cy="1219200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3048000" y="304800"/>
            <a:ext cx="5181600" cy="563562"/>
          </a:xfrm>
        </p:spPr>
        <p:txBody>
          <a:bodyPr/>
          <a:lstStyle/>
          <a:p>
            <a:pPr algn="l"/>
            <a:r>
              <a:rPr lang="en-US" sz="3500" dirty="0" err="1" smtClean="0"/>
              <a:t>Quadrocopter</a:t>
            </a:r>
            <a:r>
              <a:rPr lang="en-US" sz="3500" dirty="0" smtClean="0"/>
              <a:t> Dynamic</a:t>
            </a:r>
            <a:endParaRPr lang="en-US" sz="3500" dirty="0"/>
          </a:p>
        </p:txBody>
      </p:sp>
      <p:sp>
        <p:nvSpPr>
          <p:cNvPr id="19" name="Rounded Rectangle 18"/>
          <p:cNvSpPr/>
          <p:nvPr/>
        </p:nvSpPr>
        <p:spPr>
          <a:xfrm>
            <a:off x="0" y="152400"/>
            <a:ext cx="3048000" cy="838200"/>
          </a:xfrm>
          <a:prstGeom prst="roundRect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Algorithms</a:t>
            </a:r>
            <a:endParaRPr lang="en-US" sz="4000" dirty="0"/>
          </a:p>
        </p:txBody>
      </p:sp>
      <p:sp>
        <p:nvSpPr>
          <p:cNvPr id="7" name="Content Placeholder 8"/>
          <p:cNvSpPr>
            <a:spLocks noGrp="1"/>
          </p:cNvSpPr>
          <p:nvPr>
            <p:ph idx="1"/>
          </p:nvPr>
        </p:nvSpPr>
        <p:spPr>
          <a:xfrm>
            <a:off x="457200" y="1076325"/>
            <a:ext cx="8229600" cy="5019675"/>
          </a:xfrm>
        </p:spPr>
        <p:txBody>
          <a:bodyPr/>
          <a:lstStyle/>
          <a:p>
            <a:r>
              <a:rPr lang="en-US" dirty="0" smtClean="0"/>
              <a:t>Take the following variables into account: </a:t>
            </a:r>
          </a:p>
          <a:p>
            <a:pPr lvl="1"/>
            <a:r>
              <a:rPr lang="en-US" dirty="0" smtClean="0"/>
              <a:t>𝜂 = [𝜃,𝜑,𝜓,h]; </a:t>
            </a:r>
          </a:p>
          <a:p>
            <a:r>
              <a:rPr lang="en-US" dirty="0" smtClean="0"/>
              <a:t>Derived force of each motor.</a:t>
            </a:r>
          </a:p>
          <a:p>
            <a:r>
              <a:rPr lang="en-US" dirty="0" smtClean="0"/>
              <a:t>Explain the following behaviors:</a:t>
            </a:r>
          </a:p>
          <a:p>
            <a:pPr lvl="1"/>
            <a:r>
              <a:rPr lang="en-US" dirty="0" smtClean="0"/>
              <a:t>Linear translational movement.</a:t>
            </a:r>
          </a:p>
          <a:p>
            <a:pPr lvl="1"/>
            <a:r>
              <a:rPr lang="en-US" dirty="0" smtClean="0"/>
              <a:t>Rotational movement.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algn="ctr">
              <a:buNone/>
            </a:pPr>
            <a:r>
              <a:rPr lang="en-US" sz="1800" b="1" dirty="0" smtClean="0">
                <a:solidFill>
                  <a:srgbClr val="7030A0"/>
                </a:solidFill>
              </a:rPr>
              <a:t>&lt;FUFO Final report, page 26 </a:t>
            </a:r>
            <a:r>
              <a:rPr lang="en-US" sz="1800" b="1" dirty="0" smtClean="0">
                <a:solidFill>
                  <a:srgbClr val="7030A0"/>
                </a:solidFill>
                <a:sym typeface="Wingdings" pitchFamily="2" charset="2"/>
              </a:rPr>
              <a:t></a:t>
            </a:r>
            <a:r>
              <a:rPr lang="en-US" sz="1800" b="1" dirty="0" smtClean="0">
                <a:solidFill>
                  <a:srgbClr val="7030A0"/>
                </a:solidFill>
              </a:rPr>
              <a:t> 33&gt;</a:t>
            </a:r>
          </a:p>
          <a:p>
            <a:pPr lvl="1">
              <a:buNone/>
            </a:pPr>
            <a:endParaRPr lang="en-US" dirty="0" smtClean="0"/>
          </a:p>
        </p:txBody>
      </p:sp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8132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0C98071-8A9B-444A-806A-782BE84EBE4B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  <p:pic>
        <p:nvPicPr>
          <p:cNvPr id="8" name="Picture 7" descr="logo_final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001000" y="0"/>
            <a:ext cx="1219200" cy="1219200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3048000" y="304800"/>
            <a:ext cx="5181600" cy="563562"/>
          </a:xfrm>
        </p:spPr>
        <p:txBody>
          <a:bodyPr/>
          <a:lstStyle/>
          <a:p>
            <a:pPr algn="l"/>
            <a:r>
              <a:rPr lang="en-US" sz="3500" dirty="0" smtClean="0"/>
              <a:t>Signal Processing</a:t>
            </a:r>
            <a:endParaRPr lang="en-US" sz="3500" dirty="0"/>
          </a:p>
        </p:txBody>
      </p:sp>
      <p:sp>
        <p:nvSpPr>
          <p:cNvPr id="19" name="Rounded Rectangle 18"/>
          <p:cNvSpPr/>
          <p:nvPr/>
        </p:nvSpPr>
        <p:spPr>
          <a:xfrm>
            <a:off x="0" y="152400"/>
            <a:ext cx="3048000" cy="838200"/>
          </a:xfrm>
          <a:prstGeom prst="roundRect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Algorithms</a:t>
            </a:r>
            <a:endParaRPr lang="en-US" sz="4000" dirty="0"/>
          </a:p>
        </p:txBody>
      </p:sp>
      <p:sp>
        <p:nvSpPr>
          <p:cNvPr id="7" name="Content Placeholder 8"/>
          <p:cNvSpPr>
            <a:spLocks noGrp="1"/>
          </p:cNvSpPr>
          <p:nvPr>
            <p:ph idx="1"/>
          </p:nvPr>
        </p:nvSpPr>
        <p:spPr>
          <a:xfrm>
            <a:off x="457200" y="1076325"/>
            <a:ext cx="8229600" cy="5019675"/>
          </a:xfrm>
        </p:spPr>
        <p:txBody>
          <a:bodyPr/>
          <a:lstStyle/>
          <a:p>
            <a:r>
              <a:rPr lang="en-US" dirty="0" smtClean="0"/>
              <a:t>Rotation angular calculation:</a:t>
            </a:r>
          </a:p>
          <a:p>
            <a:pPr lvl="1"/>
            <a:r>
              <a:rPr lang="en-US" dirty="0" smtClean="0"/>
              <a:t>Accelerometer: Multiplication with a (x, y, z) Direction Cosine Transformation Matrix.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2">
              <a:buNone/>
            </a:pP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8132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50183" name="Picture 7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447799" y="3200400"/>
            <a:ext cx="5943601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0C98071-8A9B-444A-806A-782BE84EBE4B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  <p:pic>
        <p:nvPicPr>
          <p:cNvPr id="8" name="Picture 7" descr="logo_final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001000" y="0"/>
            <a:ext cx="1219200" cy="1219200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3048000" y="304800"/>
            <a:ext cx="5181600" cy="563562"/>
          </a:xfrm>
        </p:spPr>
        <p:txBody>
          <a:bodyPr/>
          <a:lstStyle/>
          <a:p>
            <a:pPr algn="l"/>
            <a:r>
              <a:rPr lang="en-US" sz="3500" dirty="0" smtClean="0"/>
              <a:t>Signal Processing</a:t>
            </a:r>
            <a:endParaRPr lang="en-US" sz="3500" dirty="0"/>
          </a:p>
        </p:txBody>
      </p:sp>
      <p:sp>
        <p:nvSpPr>
          <p:cNvPr id="19" name="Rounded Rectangle 18"/>
          <p:cNvSpPr/>
          <p:nvPr/>
        </p:nvSpPr>
        <p:spPr>
          <a:xfrm>
            <a:off x="0" y="152400"/>
            <a:ext cx="3048000" cy="838200"/>
          </a:xfrm>
          <a:prstGeom prst="roundRect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Algorithms</a:t>
            </a:r>
            <a:endParaRPr lang="en-US" sz="4000" dirty="0"/>
          </a:p>
        </p:txBody>
      </p:sp>
      <p:sp>
        <p:nvSpPr>
          <p:cNvPr id="7" name="Content Placeholder 8"/>
          <p:cNvSpPr>
            <a:spLocks noGrp="1"/>
          </p:cNvSpPr>
          <p:nvPr>
            <p:ph idx="1"/>
          </p:nvPr>
        </p:nvSpPr>
        <p:spPr>
          <a:xfrm>
            <a:off x="457200" y="1076325"/>
            <a:ext cx="8229600" cy="5019675"/>
          </a:xfrm>
        </p:spPr>
        <p:txBody>
          <a:bodyPr/>
          <a:lstStyle/>
          <a:p>
            <a:pPr lvl="1"/>
            <a:r>
              <a:rPr lang="en-US" dirty="0" smtClean="0"/>
              <a:t>Gyroscope: Integration of angular velocity over time.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>
              <a:buNone/>
            </a:pPr>
            <a:endParaRPr lang="en-US" dirty="0" smtClean="0"/>
          </a:p>
          <a:p>
            <a:pPr lvl="2"/>
            <a:r>
              <a:rPr lang="en-US" dirty="0" smtClean="0"/>
              <a:t>Error over long period of time because of error accumulation.</a:t>
            </a:r>
          </a:p>
        </p:txBody>
      </p:sp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8132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88066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695450" y="1981200"/>
            <a:ext cx="3257550" cy="252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092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2057400"/>
            <a:ext cx="7800975" cy="4219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0C98071-8A9B-444A-806A-782BE84EBE4B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  <p:pic>
        <p:nvPicPr>
          <p:cNvPr id="8" name="Picture 7" descr="logo_final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001000" y="0"/>
            <a:ext cx="1219200" cy="1219200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3048000" y="304800"/>
            <a:ext cx="5181600" cy="563562"/>
          </a:xfrm>
        </p:spPr>
        <p:txBody>
          <a:bodyPr/>
          <a:lstStyle/>
          <a:p>
            <a:pPr algn="l"/>
            <a:r>
              <a:rPr lang="en-US" sz="3500" dirty="0" smtClean="0"/>
              <a:t>Signal Processing</a:t>
            </a:r>
            <a:endParaRPr lang="en-US" sz="3500" dirty="0"/>
          </a:p>
        </p:txBody>
      </p:sp>
      <p:sp>
        <p:nvSpPr>
          <p:cNvPr id="19" name="Rounded Rectangle 18"/>
          <p:cNvSpPr/>
          <p:nvPr/>
        </p:nvSpPr>
        <p:spPr>
          <a:xfrm>
            <a:off x="0" y="152400"/>
            <a:ext cx="3048000" cy="838200"/>
          </a:xfrm>
          <a:prstGeom prst="roundRect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Algorithms</a:t>
            </a:r>
            <a:endParaRPr lang="en-US" sz="4000" dirty="0"/>
          </a:p>
        </p:txBody>
      </p:sp>
      <p:sp>
        <p:nvSpPr>
          <p:cNvPr id="7" name="Content Placeholder 8"/>
          <p:cNvSpPr>
            <a:spLocks noGrp="1"/>
          </p:cNvSpPr>
          <p:nvPr>
            <p:ph idx="1"/>
          </p:nvPr>
        </p:nvSpPr>
        <p:spPr>
          <a:xfrm>
            <a:off x="457200" y="1076325"/>
            <a:ext cx="8229600" cy="5019675"/>
          </a:xfrm>
        </p:spPr>
        <p:txBody>
          <a:bodyPr/>
          <a:lstStyle/>
          <a:p>
            <a:r>
              <a:rPr lang="en-US" dirty="0" smtClean="0"/>
              <a:t>Theta angle by Accelerometer and Gyroscope:</a:t>
            </a:r>
          </a:p>
          <a:p>
            <a:pPr lvl="1"/>
            <a:endParaRPr lang="en-US" dirty="0"/>
          </a:p>
        </p:txBody>
      </p:sp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8132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3352800" y="6488668"/>
            <a:ext cx="1975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BEFORE FILTER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828800" y="6488668"/>
            <a:ext cx="5776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AFTER HIGH-PASS GYROS AND LOW-PASS ACCEL</a:t>
            </a:r>
          </a:p>
        </p:txBody>
      </p:sp>
      <p:pic>
        <p:nvPicPr>
          <p:cNvPr id="89091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62000" y="2057400"/>
            <a:ext cx="7800975" cy="4219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90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890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  <p:bldP spid="15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33425" y="2057400"/>
            <a:ext cx="7800975" cy="4219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0C98071-8A9B-444A-806A-782BE84EBE4B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  <p:pic>
        <p:nvPicPr>
          <p:cNvPr id="8" name="Picture 7" descr="logo_final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001000" y="0"/>
            <a:ext cx="1219200" cy="1219200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3048000" y="304800"/>
            <a:ext cx="5181600" cy="563562"/>
          </a:xfrm>
        </p:spPr>
        <p:txBody>
          <a:bodyPr/>
          <a:lstStyle/>
          <a:p>
            <a:pPr algn="l"/>
            <a:r>
              <a:rPr lang="en-US" sz="3500" dirty="0" smtClean="0"/>
              <a:t>Signal Processing</a:t>
            </a:r>
            <a:endParaRPr lang="en-US" sz="3500" dirty="0"/>
          </a:p>
        </p:txBody>
      </p:sp>
      <p:sp>
        <p:nvSpPr>
          <p:cNvPr id="19" name="Rounded Rectangle 18"/>
          <p:cNvSpPr/>
          <p:nvPr/>
        </p:nvSpPr>
        <p:spPr>
          <a:xfrm>
            <a:off x="0" y="152400"/>
            <a:ext cx="3048000" cy="838200"/>
          </a:xfrm>
          <a:prstGeom prst="roundRect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Algorithms</a:t>
            </a:r>
            <a:endParaRPr lang="en-US" sz="4000" dirty="0"/>
          </a:p>
        </p:txBody>
      </p:sp>
      <p:sp>
        <p:nvSpPr>
          <p:cNvPr id="7" name="Content Placeholder 8"/>
          <p:cNvSpPr>
            <a:spLocks noGrp="1"/>
          </p:cNvSpPr>
          <p:nvPr>
            <p:ph idx="1"/>
          </p:nvPr>
        </p:nvSpPr>
        <p:spPr>
          <a:xfrm>
            <a:off x="457200" y="1076325"/>
            <a:ext cx="8229600" cy="5019675"/>
          </a:xfrm>
        </p:spPr>
        <p:txBody>
          <a:bodyPr/>
          <a:lstStyle/>
          <a:p>
            <a:r>
              <a:rPr lang="en-US" dirty="0" smtClean="0"/>
              <a:t>Theta angle by Accelerometer and Gyroscope:</a:t>
            </a:r>
          </a:p>
          <a:p>
            <a:pPr lvl="1"/>
            <a:endParaRPr lang="en-US" dirty="0"/>
          </a:p>
        </p:txBody>
      </p:sp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8132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2590800" y="6488668"/>
            <a:ext cx="39251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AFTER COMPLEMENTARY FILTER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267200" y="5029200"/>
            <a:ext cx="3352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Data = p*</a:t>
            </a:r>
            <a:r>
              <a:rPr lang="en-US" b="1" dirty="0" smtClean="0">
                <a:solidFill>
                  <a:srgbClr val="C00000"/>
                </a:solidFill>
              </a:rPr>
              <a:t>𝜃</a:t>
            </a:r>
            <a:r>
              <a:rPr lang="en-US" dirty="0" err="1" smtClean="0">
                <a:solidFill>
                  <a:srgbClr val="C00000"/>
                </a:solidFill>
              </a:rPr>
              <a:t>accel</a:t>
            </a:r>
            <a:r>
              <a:rPr lang="en-US" dirty="0" smtClean="0">
                <a:solidFill>
                  <a:srgbClr val="C00000"/>
                </a:solidFill>
              </a:rPr>
              <a:t> + (1-p)*</a:t>
            </a:r>
            <a:r>
              <a:rPr lang="en-US" b="1" dirty="0" smtClean="0">
                <a:solidFill>
                  <a:srgbClr val="C00000"/>
                </a:solidFill>
              </a:rPr>
              <a:t>𝜃</a:t>
            </a:r>
            <a:r>
              <a:rPr lang="en-US" dirty="0" smtClean="0">
                <a:solidFill>
                  <a:srgbClr val="C00000"/>
                </a:solidFill>
              </a:rPr>
              <a:t>gyros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0C98071-8A9B-444A-806A-782BE84EBE4B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  <p:pic>
        <p:nvPicPr>
          <p:cNvPr id="8" name="Picture 7" descr="logo_final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001000" y="0"/>
            <a:ext cx="1219200" cy="1219200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3048000" y="304800"/>
            <a:ext cx="5181600" cy="563562"/>
          </a:xfrm>
        </p:spPr>
        <p:txBody>
          <a:bodyPr/>
          <a:lstStyle/>
          <a:p>
            <a:pPr algn="l"/>
            <a:r>
              <a:rPr lang="en-US" sz="3500" dirty="0" smtClean="0"/>
              <a:t>PID Control system</a:t>
            </a:r>
            <a:endParaRPr lang="en-US" sz="3500" dirty="0"/>
          </a:p>
        </p:txBody>
      </p:sp>
      <p:sp>
        <p:nvSpPr>
          <p:cNvPr id="19" name="Rounded Rectangle 18"/>
          <p:cNvSpPr/>
          <p:nvPr/>
        </p:nvSpPr>
        <p:spPr>
          <a:xfrm>
            <a:off x="0" y="152400"/>
            <a:ext cx="3048000" cy="838200"/>
          </a:xfrm>
          <a:prstGeom prst="roundRect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Algorithms</a:t>
            </a:r>
            <a:endParaRPr lang="en-US" sz="4000" dirty="0"/>
          </a:p>
        </p:txBody>
      </p:sp>
      <p:sp>
        <p:nvSpPr>
          <p:cNvPr id="7" name="Content Placeholder 8"/>
          <p:cNvSpPr>
            <a:spLocks noGrp="1"/>
          </p:cNvSpPr>
          <p:nvPr>
            <p:ph idx="1"/>
          </p:nvPr>
        </p:nvSpPr>
        <p:spPr>
          <a:xfrm>
            <a:off x="457200" y="1076325"/>
            <a:ext cx="8229600" cy="5019675"/>
          </a:xfrm>
        </p:spPr>
        <p:txBody>
          <a:bodyPr/>
          <a:lstStyle/>
          <a:p>
            <a:r>
              <a:rPr lang="en-US" dirty="0" smtClean="0"/>
              <a:t>Close-loop feedback controller: </a:t>
            </a:r>
          </a:p>
          <a:p>
            <a:pPr lvl="1"/>
            <a:endParaRPr lang="en-US" dirty="0" smtClean="0"/>
          </a:p>
          <a:p>
            <a:pPr lvl="2">
              <a:buNone/>
            </a:pPr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8132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96258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09600" y="1828800"/>
            <a:ext cx="8267437" cy="434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6257" name="Picture 1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09601" y="1828800"/>
            <a:ext cx="8305800" cy="43788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9160" name="Picture 8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343400" y="2367301"/>
            <a:ext cx="3657600" cy="6044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6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962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62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4" dur="1000"/>
                                        <p:tgtEl>
                                          <p:spTgt spid="96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49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0C98071-8A9B-444A-806A-782BE84EBE4B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  <p:pic>
        <p:nvPicPr>
          <p:cNvPr id="8" name="Picture 7" descr="logo_final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001000" y="0"/>
            <a:ext cx="1219200" cy="1219200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3048000" y="304800"/>
            <a:ext cx="5181600" cy="563562"/>
          </a:xfrm>
        </p:spPr>
        <p:txBody>
          <a:bodyPr/>
          <a:lstStyle/>
          <a:p>
            <a:pPr algn="l"/>
            <a:r>
              <a:rPr lang="en-US" sz="3500" dirty="0" smtClean="0"/>
              <a:t>Result</a:t>
            </a:r>
            <a:endParaRPr lang="en-US" sz="3500" dirty="0"/>
          </a:p>
        </p:txBody>
      </p:sp>
      <p:sp>
        <p:nvSpPr>
          <p:cNvPr id="19" name="Rounded Rectangle 18"/>
          <p:cNvSpPr/>
          <p:nvPr/>
        </p:nvSpPr>
        <p:spPr>
          <a:xfrm>
            <a:off x="0" y="152400"/>
            <a:ext cx="3048000" cy="838200"/>
          </a:xfrm>
          <a:prstGeom prst="roundRect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Experiment</a:t>
            </a:r>
            <a:endParaRPr lang="en-US" sz="4000" dirty="0"/>
          </a:p>
        </p:txBody>
      </p:sp>
      <p:sp>
        <p:nvSpPr>
          <p:cNvPr id="7" name="Content Placeholder 8"/>
          <p:cNvSpPr>
            <a:spLocks noGrp="1"/>
          </p:cNvSpPr>
          <p:nvPr>
            <p:ph idx="1"/>
          </p:nvPr>
        </p:nvSpPr>
        <p:spPr>
          <a:xfrm>
            <a:off x="457200" y="1076325"/>
            <a:ext cx="8229600" cy="5019675"/>
          </a:xfrm>
        </p:spPr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Test </a:t>
            </a:r>
          </a:p>
          <a:p>
            <a:pPr marL="0" indent="0">
              <a:buNone/>
            </a:pPr>
            <a:r>
              <a:rPr lang="en-US" dirty="0" smtClean="0"/>
              <a:t>Strategy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8132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01379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095428" y="1676401"/>
            <a:ext cx="7048572" cy="43433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498B75C5-E081-4EFD-B3D5-BEA8AC4A8D4D}" type="slidenum">
              <a:rPr lang="en-US" smtClean="0"/>
              <a:pPr/>
              <a:t>4</a:t>
            </a:fld>
            <a:endParaRPr lang="en-US" dirty="0" smtClean="0"/>
          </a:p>
        </p:txBody>
      </p:sp>
      <p:pic>
        <p:nvPicPr>
          <p:cNvPr id="8" name="Picture 7" descr="logo_final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001000" y="0"/>
            <a:ext cx="1219200" cy="1219200"/>
          </a:xfrm>
          <a:prstGeom prst="rect">
            <a:avLst/>
          </a:prstGeom>
        </p:spPr>
      </p:pic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457200" y="1076325"/>
            <a:ext cx="8229600" cy="5019675"/>
          </a:xfrm>
        </p:spPr>
        <p:txBody>
          <a:bodyPr/>
          <a:lstStyle/>
          <a:p>
            <a:r>
              <a:rPr lang="en-US" dirty="0" smtClean="0"/>
              <a:t>8 years before 2012, many institutes and companies began to research on this platform as a small UAV.</a:t>
            </a:r>
          </a:p>
          <a:p>
            <a:endParaRPr lang="en-US" dirty="0"/>
          </a:p>
        </p:txBody>
      </p:sp>
      <p:pic>
        <p:nvPicPr>
          <p:cNvPr id="28674" name="Picture 2" descr="http://thegeekshow.co.uk/wp-content/uploads/2012/02/university-of-pennsylvania-nanobot-quadrocopter-formation-flying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14400" y="3124200"/>
            <a:ext cx="2714625" cy="1524001"/>
          </a:xfrm>
          <a:prstGeom prst="rect">
            <a:avLst/>
          </a:prstGeom>
          <a:noFill/>
        </p:spPr>
      </p:pic>
      <p:pic>
        <p:nvPicPr>
          <p:cNvPr id="28676" name="Picture 4" descr="http://1.bp.blogspot.com/-KWDzhuF3yY0/Tz_7rjRe1RI/AAAAAAAAEUY/MJfPt4UZnGM/s1600/o-aeryon-scout-quadrocopter-transforms-into-spycopter-using-videozoom10x-video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886200" y="2895600"/>
            <a:ext cx="4876800" cy="3256202"/>
          </a:xfrm>
          <a:prstGeom prst="rect">
            <a:avLst/>
          </a:prstGeom>
          <a:noFill/>
        </p:spPr>
      </p:pic>
      <p:sp>
        <p:nvSpPr>
          <p:cNvPr id="11" name="Rounded Rectangle 10"/>
          <p:cNvSpPr/>
          <p:nvPr/>
        </p:nvSpPr>
        <p:spPr>
          <a:xfrm>
            <a:off x="0" y="152400"/>
            <a:ext cx="3048000" cy="838200"/>
          </a:xfrm>
          <a:prstGeom prst="roundRect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Introduction</a:t>
            </a:r>
            <a:endParaRPr lang="en-US" sz="4000" dirty="0"/>
          </a:p>
        </p:txBody>
      </p:sp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3048000" y="304800"/>
            <a:ext cx="5181600" cy="563562"/>
          </a:xfrm>
        </p:spPr>
        <p:txBody>
          <a:bodyPr/>
          <a:lstStyle/>
          <a:p>
            <a:pPr algn="l"/>
            <a:r>
              <a:rPr lang="en-US" sz="3500" dirty="0" smtClean="0"/>
              <a:t>History</a:t>
            </a:r>
            <a:endParaRPr lang="en-US" sz="35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3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</a:t>
            </a:r>
            <a:endParaRPr lang="en-US" dirty="0"/>
          </a:p>
        </p:txBody>
      </p:sp>
      <p:pic>
        <p:nvPicPr>
          <p:cNvPr id="35" name="Picture 34" descr="logo_final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001000" y="0"/>
            <a:ext cx="1219200" cy="1219200"/>
          </a:xfrm>
          <a:prstGeom prst="rect">
            <a:avLst/>
          </a:prstGeom>
        </p:spPr>
      </p:pic>
      <p:sp>
        <p:nvSpPr>
          <p:cNvPr id="37" name="Rounded Rectangle 36"/>
          <p:cNvSpPr/>
          <p:nvPr/>
        </p:nvSpPr>
        <p:spPr>
          <a:xfrm>
            <a:off x="0" y="152400"/>
            <a:ext cx="3048000" cy="838200"/>
          </a:xfrm>
          <a:prstGeom prst="roundRect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Experiment</a:t>
            </a:r>
            <a:endParaRPr lang="en-US" sz="4000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548116538"/>
              </p:ext>
            </p:extLst>
          </p:nvPr>
        </p:nvGraphicFramePr>
        <p:xfrm>
          <a:off x="457200" y="1190767"/>
          <a:ext cx="8424868" cy="522540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04863"/>
                <a:gridCol w="533400"/>
                <a:gridCol w="533400"/>
                <a:gridCol w="476035"/>
                <a:gridCol w="590765"/>
                <a:gridCol w="685800"/>
                <a:gridCol w="533400"/>
                <a:gridCol w="533400"/>
                <a:gridCol w="533400"/>
                <a:gridCol w="685800"/>
                <a:gridCol w="533400"/>
                <a:gridCol w="533400"/>
                <a:gridCol w="685800"/>
                <a:gridCol w="685800"/>
                <a:gridCol w="76205"/>
              </a:tblGrid>
              <a:tr h="352899">
                <a:tc rowSpan="3"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 dirty="0">
                          <a:effectLst/>
                        </a:rPr>
                        <a:t>Function</a:t>
                      </a:r>
                      <a:endParaRPr lang="en-US" sz="1400" b="1" i="0" u="none" strike="noStrike" dirty="0">
                        <a:solidFill>
                          <a:srgbClr val="FFFFFF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ctr"/>
                </a:tc>
                <a:tc gridSpan="4">
                  <a:txBody>
                    <a:bodyPr/>
                    <a:lstStyle/>
                    <a:p>
                      <a:pPr algn="ctr" rtl="0" fontAlgn="ctr"/>
                      <a:r>
                        <a:rPr lang="en-US" sz="1400" b="1" u="none" strike="noStrike" dirty="0">
                          <a:effectLst/>
                        </a:rPr>
                        <a:t>Unit test </a:t>
                      </a:r>
                      <a:endParaRPr lang="en-US" sz="1400" b="1" i="0" u="none" strike="noStrike" dirty="0">
                        <a:solidFill>
                          <a:srgbClr val="FFFFFF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rtl="0" fontAlgn="ctr"/>
                      <a:r>
                        <a:rPr lang="en-US" sz="1400" b="1" u="none" strike="noStrike" dirty="0" smtClean="0">
                          <a:effectLst/>
                        </a:rPr>
                        <a:t>Integration </a:t>
                      </a:r>
                      <a:r>
                        <a:rPr lang="en-US" sz="1400" b="1" u="none" strike="noStrike" dirty="0">
                          <a:effectLst/>
                        </a:rPr>
                        <a:t>test </a:t>
                      </a:r>
                      <a:endParaRPr lang="en-US" sz="1400" b="1" i="0" u="none" strike="noStrike" dirty="0">
                        <a:solidFill>
                          <a:srgbClr val="FFFFFF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rtl="0" fontAlgn="ctr"/>
                      <a:r>
                        <a:rPr lang="en-US" sz="1400" b="1" u="none" strike="noStrike" dirty="0" smtClean="0">
                          <a:effectLst/>
                        </a:rPr>
                        <a:t>System </a:t>
                      </a:r>
                      <a:r>
                        <a:rPr lang="en-US" sz="1400" b="1" u="none" strike="noStrike" dirty="0">
                          <a:effectLst/>
                        </a:rPr>
                        <a:t>test </a:t>
                      </a:r>
                      <a:endParaRPr lang="en-US" sz="1400" b="1" i="0" u="none" strike="noStrike" dirty="0">
                        <a:solidFill>
                          <a:srgbClr val="FFFFFF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</a:tr>
              <a:tr h="43797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 dirty="0">
                          <a:effectLst/>
                        </a:rPr>
                        <a:t>Test case</a:t>
                      </a:r>
                      <a:endParaRPr lang="en-US" sz="1400" b="0" i="0" u="none" strike="noStrike" dirty="0">
                        <a:solidFill>
                          <a:srgbClr val="1D4940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 dirty="0">
                          <a:effectLst/>
                        </a:rPr>
                        <a:t> </a:t>
                      </a:r>
                      <a:endParaRPr lang="en-US" sz="1400" b="0" i="0" u="none" strike="noStrike" dirty="0">
                        <a:solidFill>
                          <a:srgbClr val="1D4940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 dirty="0">
                          <a:effectLst/>
                        </a:rPr>
                        <a:t>Bug</a:t>
                      </a:r>
                      <a:endParaRPr lang="en-US" sz="1400" b="0" i="0" u="none" strike="noStrike" dirty="0">
                        <a:solidFill>
                          <a:srgbClr val="1D4940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>
                          <a:effectLst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1D4940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 dirty="0">
                          <a:effectLst/>
                        </a:rPr>
                        <a:t>Test case</a:t>
                      </a:r>
                      <a:endParaRPr lang="en-US" sz="1400" b="0" i="0" u="none" strike="noStrike" dirty="0">
                        <a:solidFill>
                          <a:srgbClr val="1D4940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 dirty="0">
                          <a:effectLst/>
                        </a:rPr>
                        <a:t> </a:t>
                      </a:r>
                      <a:endParaRPr lang="en-US" sz="1400" b="0" i="0" u="none" strike="noStrike" dirty="0">
                        <a:solidFill>
                          <a:srgbClr val="1D4940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 dirty="0">
                          <a:effectLst/>
                        </a:rPr>
                        <a:t>Bug</a:t>
                      </a:r>
                      <a:endParaRPr lang="en-US" sz="1400" b="0" i="0" u="none" strike="noStrike" dirty="0">
                        <a:solidFill>
                          <a:srgbClr val="1D4940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 dirty="0">
                          <a:effectLst/>
                        </a:rPr>
                        <a:t> </a:t>
                      </a:r>
                      <a:endParaRPr lang="en-US" sz="1400" b="0" i="0" u="none" strike="noStrike" dirty="0">
                        <a:solidFill>
                          <a:srgbClr val="1D4940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 dirty="0">
                          <a:effectLst/>
                        </a:rPr>
                        <a:t>Test case</a:t>
                      </a:r>
                      <a:endParaRPr lang="en-US" sz="1400" b="0" i="0" u="none" strike="noStrike" dirty="0">
                        <a:solidFill>
                          <a:srgbClr val="1D4940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 dirty="0">
                          <a:effectLst/>
                        </a:rPr>
                        <a:t> </a:t>
                      </a:r>
                      <a:endParaRPr lang="en-US" sz="1400" b="0" i="0" u="none" strike="noStrike" dirty="0">
                        <a:solidFill>
                          <a:srgbClr val="1D4940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 dirty="0">
                          <a:effectLst/>
                        </a:rPr>
                        <a:t>Bug</a:t>
                      </a:r>
                      <a:endParaRPr lang="en-US" sz="1400" b="0" i="0" u="none" strike="noStrike" dirty="0">
                        <a:solidFill>
                          <a:srgbClr val="1D4940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 dirty="0">
                          <a:effectLst/>
                        </a:rPr>
                        <a:t> </a:t>
                      </a:r>
                      <a:endParaRPr lang="en-US" sz="1400" b="0" i="0" u="none" strike="noStrike" dirty="0">
                        <a:solidFill>
                          <a:srgbClr val="1D4940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>
                          <a:effectLst/>
                        </a:rPr>
                        <a:t> Result</a:t>
                      </a:r>
                      <a:endParaRPr lang="en-US" sz="1400" b="0" i="0" u="none" strike="noStrike">
                        <a:solidFill>
                          <a:srgbClr val="1D4940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</a:tr>
              <a:tr h="22993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>
                          <a:effectLst/>
                        </a:rPr>
                        <a:t>Plan</a:t>
                      </a:r>
                      <a:endParaRPr lang="en-US" sz="1400" b="0" i="0" u="none" strike="noStrike">
                        <a:solidFill>
                          <a:srgbClr val="1D4940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>
                          <a:effectLst/>
                        </a:rPr>
                        <a:t>Actual</a:t>
                      </a:r>
                      <a:endParaRPr lang="en-US" sz="1400" b="0" i="0" u="none" strike="noStrike">
                        <a:solidFill>
                          <a:srgbClr val="1D4940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>
                          <a:effectLst/>
                        </a:rPr>
                        <a:t>Plan</a:t>
                      </a:r>
                      <a:endParaRPr lang="en-US" sz="1400" b="0" i="0" u="none" strike="noStrike">
                        <a:solidFill>
                          <a:srgbClr val="1D4940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>
                          <a:effectLst/>
                        </a:rPr>
                        <a:t>Actual</a:t>
                      </a:r>
                      <a:endParaRPr lang="en-US" sz="1400" b="0" i="0" u="none" strike="noStrike">
                        <a:solidFill>
                          <a:srgbClr val="1D4940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 dirty="0">
                          <a:effectLst/>
                        </a:rPr>
                        <a:t>Plan</a:t>
                      </a:r>
                      <a:endParaRPr lang="en-US" sz="1400" b="0" i="0" u="none" strike="noStrike" dirty="0">
                        <a:solidFill>
                          <a:srgbClr val="1D4940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>
                          <a:effectLst/>
                        </a:rPr>
                        <a:t>Actual</a:t>
                      </a:r>
                      <a:endParaRPr lang="en-US" sz="1400" b="0" i="0" u="none" strike="noStrike">
                        <a:solidFill>
                          <a:srgbClr val="1D4940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>
                          <a:effectLst/>
                        </a:rPr>
                        <a:t>Plan</a:t>
                      </a:r>
                      <a:endParaRPr lang="en-US" sz="1400" b="0" i="0" u="none" strike="noStrike">
                        <a:solidFill>
                          <a:srgbClr val="1D4940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>
                          <a:effectLst/>
                        </a:rPr>
                        <a:t>Actual</a:t>
                      </a:r>
                      <a:endParaRPr lang="en-US" sz="1400" b="0" i="0" u="none" strike="noStrike">
                        <a:solidFill>
                          <a:srgbClr val="1D4940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 dirty="0">
                          <a:effectLst/>
                        </a:rPr>
                        <a:t>Plan</a:t>
                      </a:r>
                      <a:endParaRPr lang="en-US" sz="1400" b="0" i="0" u="none" strike="noStrike" dirty="0">
                        <a:solidFill>
                          <a:srgbClr val="1D4940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 dirty="0">
                          <a:effectLst/>
                        </a:rPr>
                        <a:t>Actual</a:t>
                      </a:r>
                      <a:endParaRPr lang="en-US" sz="1400" b="0" i="0" u="none" strike="noStrike" dirty="0">
                        <a:solidFill>
                          <a:srgbClr val="1D4940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 dirty="0">
                          <a:effectLst/>
                        </a:rPr>
                        <a:t>Plan</a:t>
                      </a:r>
                      <a:endParaRPr lang="en-US" sz="1400" b="0" i="0" u="none" strike="noStrike" dirty="0">
                        <a:solidFill>
                          <a:srgbClr val="1D4940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 dirty="0">
                          <a:effectLst/>
                        </a:rPr>
                        <a:t>Actual</a:t>
                      </a:r>
                      <a:endParaRPr lang="en-US" sz="1400" b="0" i="0" u="none" strike="noStrike" dirty="0">
                        <a:solidFill>
                          <a:srgbClr val="1D4940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>
                          <a:effectLst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1D4940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</a:tr>
              <a:tr h="24088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1" u="none" strike="noStrike" dirty="0">
                          <a:effectLst/>
                        </a:rPr>
                        <a:t>AOP</a:t>
                      </a:r>
                      <a:endParaRPr lang="en-US" sz="1400" b="1" i="0" u="none" strike="noStrike" dirty="0">
                        <a:solidFill>
                          <a:srgbClr val="1D4940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>
                          <a:effectLst/>
                        </a:rPr>
                        <a:t>55</a:t>
                      </a:r>
                      <a:endParaRPr lang="en-US" sz="1400" b="0" i="0" u="none" strike="noStrike">
                        <a:solidFill>
                          <a:srgbClr val="1D4940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>
                          <a:effectLst/>
                        </a:rPr>
                        <a:t>58</a:t>
                      </a:r>
                      <a:endParaRPr lang="en-US" sz="1400" b="0" i="0" u="none" strike="noStrike">
                        <a:solidFill>
                          <a:srgbClr val="1D4940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>
                          <a:effectLst/>
                        </a:rPr>
                        <a:t>8</a:t>
                      </a:r>
                      <a:endParaRPr lang="en-US" sz="1400" b="0" i="0" u="none" strike="noStrike">
                        <a:solidFill>
                          <a:srgbClr val="1D4940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>
                          <a:effectLst/>
                        </a:rPr>
                        <a:t>9</a:t>
                      </a:r>
                      <a:endParaRPr lang="en-US" sz="1400" b="0" i="0" u="none" strike="noStrike">
                        <a:solidFill>
                          <a:srgbClr val="1D4940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>
                          <a:effectLst/>
                        </a:rPr>
                        <a:t>40</a:t>
                      </a:r>
                      <a:endParaRPr lang="en-US" sz="1400" b="0" i="0" u="none" strike="noStrike">
                        <a:solidFill>
                          <a:srgbClr val="1D4940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>
                          <a:effectLst/>
                        </a:rPr>
                        <a:t>53</a:t>
                      </a:r>
                      <a:endParaRPr lang="en-US" sz="1400" b="0" i="0" u="none" strike="noStrike">
                        <a:solidFill>
                          <a:srgbClr val="1D4940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>
                          <a:effectLst/>
                        </a:rPr>
                        <a:t>6</a:t>
                      </a:r>
                      <a:endParaRPr lang="en-US" sz="1400" b="0" i="0" u="none" strike="noStrike">
                        <a:solidFill>
                          <a:srgbClr val="1D4940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>
                          <a:effectLst/>
                        </a:rPr>
                        <a:t>6</a:t>
                      </a:r>
                      <a:endParaRPr lang="en-US" sz="1400" b="0" i="0" u="none" strike="noStrike">
                        <a:solidFill>
                          <a:srgbClr val="1D4940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 dirty="0">
                          <a:effectLst/>
                        </a:rPr>
                        <a:t>15</a:t>
                      </a:r>
                      <a:endParaRPr lang="en-US" sz="1400" b="0" i="0" u="none" strike="noStrike" dirty="0">
                        <a:solidFill>
                          <a:srgbClr val="1D4940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 dirty="0">
                          <a:effectLst/>
                        </a:rPr>
                        <a:t>17</a:t>
                      </a:r>
                      <a:endParaRPr lang="en-US" sz="1400" b="0" i="0" u="none" strike="noStrike" dirty="0">
                        <a:solidFill>
                          <a:srgbClr val="1D4940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 dirty="0">
                          <a:effectLst/>
                        </a:rPr>
                        <a:t>3</a:t>
                      </a:r>
                      <a:endParaRPr lang="en-US" sz="1400" b="0" i="0" u="none" strike="noStrike" dirty="0">
                        <a:solidFill>
                          <a:srgbClr val="1D4940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 dirty="0">
                          <a:effectLst/>
                        </a:rPr>
                        <a:t>3</a:t>
                      </a:r>
                      <a:endParaRPr lang="en-US" sz="1400" b="0" i="0" u="none" strike="noStrike" dirty="0">
                        <a:solidFill>
                          <a:srgbClr val="1D4940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 dirty="0">
                          <a:effectLst/>
                        </a:rPr>
                        <a:t>OK</a:t>
                      </a:r>
                      <a:endParaRPr lang="en-US" sz="1400" b="0" i="0" u="none" strike="noStrike" dirty="0">
                        <a:solidFill>
                          <a:srgbClr val="1D4940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</a:tr>
              <a:tr h="22993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1" u="none" strike="noStrike" dirty="0">
                          <a:effectLst/>
                        </a:rPr>
                        <a:t>FUFO</a:t>
                      </a:r>
                      <a:endParaRPr lang="en-US" sz="1400" b="1" i="0" u="none" strike="noStrike" dirty="0">
                        <a:solidFill>
                          <a:srgbClr val="1D4940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>
                          <a:effectLst/>
                        </a:rPr>
                        <a:t>20</a:t>
                      </a:r>
                      <a:endParaRPr lang="en-US" sz="1400" b="0" i="0" u="none" strike="noStrike">
                        <a:solidFill>
                          <a:srgbClr val="1D4940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>
                          <a:effectLst/>
                        </a:rPr>
                        <a:t>25</a:t>
                      </a:r>
                      <a:endParaRPr lang="en-US" sz="1400" b="0" i="0" u="none" strike="noStrike">
                        <a:solidFill>
                          <a:srgbClr val="1D4940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>
                          <a:effectLst/>
                        </a:rPr>
                        <a:t>3</a:t>
                      </a:r>
                      <a:endParaRPr lang="en-US" sz="1400" b="0" i="0" u="none" strike="noStrike">
                        <a:solidFill>
                          <a:srgbClr val="1D4940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>
                          <a:effectLst/>
                        </a:rPr>
                        <a:t>4</a:t>
                      </a:r>
                      <a:endParaRPr lang="en-US" sz="1400" b="0" i="0" u="none" strike="noStrike">
                        <a:solidFill>
                          <a:srgbClr val="1D4940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>
                          <a:effectLst/>
                        </a:rPr>
                        <a:t>16</a:t>
                      </a:r>
                      <a:endParaRPr lang="en-US" sz="1400" b="0" i="0" u="none" strike="noStrike">
                        <a:solidFill>
                          <a:srgbClr val="1D4940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>
                          <a:effectLst/>
                        </a:rPr>
                        <a:t>27</a:t>
                      </a:r>
                      <a:endParaRPr lang="en-US" sz="1400" b="0" i="0" u="none" strike="noStrike">
                        <a:solidFill>
                          <a:srgbClr val="1D4940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>
                          <a:effectLst/>
                        </a:rPr>
                        <a:t>2</a:t>
                      </a:r>
                      <a:endParaRPr lang="en-US" sz="1400" b="0" i="0" u="none" strike="noStrike">
                        <a:solidFill>
                          <a:srgbClr val="1D4940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>
                          <a:effectLst/>
                        </a:rPr>
                        <a:t>3</a:t>
                      </a:r>
                      <a:endParaRPr lang="en-US" sz="1400" b="0" i="0" u="none" strike="noStrike">
                        <a:solidFill>
                          <a:srgbClr val="1D4940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>
                          <a:effectLst/>
                        </a:rPr>
                        <a:t>5</a:t>
                      </a:r>
                      <a:endParaRPr lang="en-US" sz="1400" b="0" i="0" u="none" strike="noStrike">
                        <a:solidFill>
                          <a:srgbClr val="1D4940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7</a:t>
                      </a:r>
                      <a:endParaRPr lang="en-US" sz="1400" b="0" i="0" u="none" strike="noStrike" dirty="0">
                        <a:solidFill>
                          <a:srgbClr val="1D4940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 dirty="0">
                          <a:effectLst/>
                        </a:rPr>
                        <a:t>1</a:t>
                      </a:r>
                      <a:endParaRPr lang="en-US" sz="1400" b="0" i="0" u="none" strike="noStrike" dirty="0">
                        <a:solidFill>
                          <a:srgbClr val="1D4940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 dirty="0">
                          <a:effectLst/>
                        </a:rPr>
                        <a:t>1</a:t>
                      </a:r>
                      <a:endParaRPr lang="en-US" sz="1400" b="0" i="0" u="none" strike="noStrike" dirty="0">
                        <a:solidFill>
                          <a:srgbClr val="1D4940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 dirty="0">
                          <a:effectLst/>
                        </a:rPr>
                        <a:t>OK</a:t>
                      </a:r>
                      <a:endParaRPr lang="en-US" sz="1400" b="0" i="0" u="none" strike="noStrike" dirty="0">
                        <a:solidFill>
                          <a:srgbClr val="1D4940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</a:tr>
              <a:tr h="22993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1" u="none" strike="noStrike" dirty="0">
                          <a:effectLst/>
                        </a:rPr>
                        <a:t>AOC</a:t>
                      </a:r>
                      <a:endParaRPr lang="en-US" sz="1400" b="1" i="0" u="none" strike="noStrike" dirty="0">
                        <a:solidFill>
                          <a:srgbClr val="1D4940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>
                          <a:effectLst/>
                        </a:rPr>
                        <a:t>45</a:t>
                      </a:r>
                      <a:endParaRPr lang="en-US" sz="1400" b="0" i="0" u="none" strike="noStrike">
                        <a:solidFill>
                          <a:srgbClr val="1D4940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>
                          <a:effectLst/>
                        </a:rPr>
                        <a:t>48</a:t>
                      </a:r>
                      <a:endParaRPr lang="en-US" sz="1400" b="0" i="0" u="none" strike="noStrike">
                        <a:solidFill>
                          <a:srgbClr val="1D4940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>
                          <a:effectLst/>
                        </a:rPr>
                        <a:t>7</a:t>
                      </a:r>
                      <a:endParaRPr lang="en-US" sz="1400" b="0" i="0" u="none" strike="noStrike">
                        <a:solidFill>
                          <a:srgbClr val="1D4940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>
                          <a:effectLst/>
                        </a:rPr>
                        <a:t>7</a:t>
                      </a:r>
                      <a:endParaRPr lang="en-US" sz="1400" b="0" i="0" u="none" strike="noStrike">
                        <a:solidFill>
                          <a:srgbClr val="1D4940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>
                          <a:effectLst/>
                        </a:rPr>
                        <a:t>36</a:t>
                      </a:r>
                      <a:endParaRPr lang="en-US" sz="1400" b="0" i="0" u="none" strike="noStrike">
                        <a:solidFill>
                          <a:srgbClr val="1D4940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>
                          <a:effectLst/>
                        </a:rPr>
                        <a:t>38</a:t>
                      </a:r>
                      <a:endParaRPr lang="en-US" sz="1400" b="0" i="0" u="none" strike="noStrike">
                        <a:solidFill>
                          <a:srgbClr val="1D4940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>
                          <a:effectLst/>
                        </a:rPr>
                        <a:t>5</a:t>
                      </a:r>
                      <a:endParaRPr lang="en-US" sz="1400" b="0" i="0" u="none" strike="noStrike">
                        <a:solidFill>
                          <a:srgbClr val="1D4940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>
                          <a:effectLst/>
                        </a:rPr>
                        <a:t>5</a:t>
                      </a:r>
                      <a:endParaRPr lang="en-US" sz="1400" b="0" i="0" u="none" strike="noStrike">
                        <a:solidFill>
                          <a:srgbClr val="1D4940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>
                          <a:effectLst/>
                        </a:rPr>
                        <a:t>12</a:t>
                      </a:r>
                      <a:endParaRPr lang="en-US" sz="1400" b="0" i="0" u="none" strike="noStrike">
                        <a:solidFill>
                          <a:srgbClr val="1D4940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>
                          <a:effectLst/>
                        </a:rPr>
                        <a:t>13</a:t>
                      </a:r>
                      <a:endParaRPr lang="en-US" sz="1400" b="0" i="0" u="none" strike="noStrike">
                        <a:solidFill>
                          <a:srgbClr val="1D4940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>
                          <a:effectLst/>
                        </a:rPr>
                        <a:t>2</a:t>
                      </a:r>
                      <a:endParaRPr lang="en-US" sz="1400" b="0" i="0" u="none" strike="noStrike">
                        <a:solidFill>
                          <a:srgbClr val="1D4940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>
                          <a:effectLst/>
                        </a:rPr>
                        <a:t>2</a:t>
                      </a:r>
                      <a:endParaRPr lang="en-US" sz="1400" b="0" i="0" u="none" strike="noStrike">
                        <a:solidFill>
                          <a:srgbClr val="1D4940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 dirty="0">
                          <a:effectLst/>
                        </a:rPr>
                        <a:t>OK</a:t>
                      </a:r>
                      <a:endParaRPr lang="en-US" sz="1400" b="0" i="0" u="none" strike="noStrike" dirty="0">
                        <a:solidFill>
                          <a:srgbClr val="1D4940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</a:tr>
              <a:tr h="218989"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</a:tr>
              <a:tr h="218989"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</a:tr>
              <a:tr h="218989"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</a:tr>
              <a:tr h="218989"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</a:tr>
              <a:tr h="218989"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</a:tr>
              <a:tr h="218989"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</a:tr>
              <a:tr h="218989"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</a:tr>
              <a:tr h="218989"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</a:tr>
              <a:tr h="218989"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</a:tr>
              <a:tr h="218989"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</a:tr>
              <a:tr h="218989"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</a:tr>
              <a:tr h="218989"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</a:tr>
              <a:tr h="218989"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</a:tr>
              <a:tr h="218989"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</a:tr>
              <a:tr h="218989"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</a:tr>
              <a:tr h="218989"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</a:tr>
            </a:tbl>
          </a:graphicData>
        </a:graphic>
      </p:graphicFrame>
      <p:graphicFrame>
        <p:nvGraphicFramePr>
          <p:cNvPr id="9" name="Chart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xmlns="" val="3886140222"/>
              </p:ext>
            </p:extLst>
          </p:nvPr>
        </p:nvGraphicFramePr>
        <p:xfrm>
          <a:off x="6019800" y="3429000"/>
          <a:ext cx="2743200" cy="28098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1" name="Chart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xmlns="" val="59039386"/>
              </p:ext>
            </p:extLst>
          </p:nvPr>
        </p:nvGraphicFramePr>
        <p:xfrm>
          <a:off x="3276600" y="3429000"/>
          <a:ext cx="2703910" cy="28098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3" name="Chart 1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xmlns="" val="2575949533"/>
              </p:ext>
            </p:extLst>
          </p:nvPr>
        </p:nvGraphicFramePr>
        <p:xfrm>
          <a:off x="533400" y="3429000"/>
          <a:ext cx="2743200" cy="27908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xmlns="" val="4035569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xmlns="" val="3233850780"/>
              </p:ext>
            </p:extLst>
          </p:nvPr>
        </p:nvGraphicFramePr>
        <p:xfrm>
          <a:off x="533400" y="2438400"/>
          <a:ext cx="3657600" cy="2057398"/>
        </p:xfrm>
        <a:graphic>
          <a:graphicData uri="http://schemas.openxmlformats.org/drawingml/2006/table">
            <a:tbl>
              <a:tblPr>
                <a:tableStyleId>{08FB837D-C827-4EFA-A057-4D05807E0F7C}</a:tableStyleId>
              </a:tblPr>
              <a:tblGrid>
                <a:gridCol w="2105890"/>
                <a:gridCol w="1551710"/>
              </a:tblGrid>
              <a:tr h="345419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 smtClean="0">
                          <a:effectLst/>
                        </a:rPr>
                        <a:t>UT+IT+ST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 smtClean="0">
                          <a:effectLst/>
                        </a:rPr>
                        <a:t>UT+IT+ST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563463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 smtClean="0">
                          <a:effectLst/>
                        </a:rPr>
                        <a:t>Total Test</a:t>
                      </a:r>
                      <a:r>
                        <a:rPr lang="en-US" sz="1600" u="none" strike="noStrike" baseline="0" dirty="0" smtClean="0">
                          <a:effectLst/>
                        </a:rPr>
                        <a:t> case </a:t>
                      </a:r>
                      <a:r>
                        <a:rPr lang="en-US" sz="1600" u="none" strike="noStrike" dirty="0" smtClean="0">
                          <a:effectLst/>
                        </a:rPr>
                        <a:t>Actual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 smtClean="0">
                          <a:effectLst/>
                        </a:rPr>
                        <a:t>Total</a:t>
                      </a:r>
                      <a:r>
                        <a:rPr lang="en-US" sz="1600" u="none" strike="noStrike" baseline="0" dirty="0" smtClean="0">
                          <a:effectLst/>
                        </a:rPr>
                        <a:t> </a:t>
                      </a:r>
                      <a:r>
                        <a:rPr lang="en-US" sz="1600" u="none" strike="noStrike" dirty="0" smtClean="0">
                          <a:effectLst/>
                        </a:rPr>
                        <a:t>bug </a:t>
                      </a:r>
                      <a:r>
                        <a:rPr lang="en-US" sz="1600" u="none" strike="noStrike" dirty="0">
                          <a:effectLst/>
                        </a:rPr>
                        <a:t>Actual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28712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u="none" strike="noStrike" dirty="0">
                          <a:effectLst/>
                        </a:rPr>
                        <a:t> </a:t>
                      </a:r>
                      <a:endParaRPr lang="en-US" sz="1600" b="0" i="0" u="none" strike="noStrike" dirty="0">
                        <a:solidFill>
                          <a:srgbClr val="1D494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u="none" strike="noStrike" dirty="0">
                          <a:effectLst/>
                        </a:rPr>
                        <a:t> </a:t>
                      </a:r>
                      <a:endParaRPr lang="en-US" sz="1600" b="0" i="0" u="none" strike="noStrike" dirty="0">
                        <a:solidFill>
                          <a:srgbClr val="1D494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ctr"/>
                </a:tc>
              </a:tr>
              <a:tr h="28712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u="none" strike="noStrike" dirty="0">
                          <a:effectLst/>
                        </a:rPr>
                        <a:t>128</a:t>
                      </a:r>
                      <a:endParaRPr lang="en-US" sz="1600" b="0" i="0" u="none" strike="noStrike" dirty="0">
                        <a:solidFill>
                          <a:srgbClr val="1D494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u="none" strike="noStrike" dirty="0">
                          <a:effectLst/>
                        </a:rPr>
                        <a:t>18</a:t>
                      </a:r>
                      <a:endParaRPr lang="en-US" sz="1600" b="0" i="0" u="none" strike="noStrike" dirty="0">
                        <a:solidFill>
                          <a:srgbClr val="1D494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ctr"/>
                </a:tc>
              </a:tr>
              <a:tr h="28712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u="none" strike="noStrike">
                          <a:effectLst/>
                        </a:rPr>
                        <a:t>58</a:t>
                      </a:r>
                      <a:endParaRPr lang="en-US" sz="1600" b="0" i="0" u="none" strike="noStrike">
                        <a:solidFill>
                          <a:srgbClr val="1D494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u="none" strike="noStrike" dirty="0">
                          <a:effectLst/>
                        </a:rPr>
                        <a:t>8</a:t>
                      </a:r>
                      <a:endParaRPr lang="en-US" sz="1600" b="0" i="0" u="none" strike="noStrike" dirty="0">
                        <a:solidFill>
                          <a:srgbClr val="1D494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ctr"/>
                </a:tc>
              </a:tr>
              <a:tr h="28712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u="none" strike="noStrike" dirty="0">
                          <a:effectLst/>
                        </a:rPr>
                        <a:t>99</a:t>
                      </a:r>
                      <a:endParaRPr lang="en-US" sz="1600" b="0" i="0" u="none" strike="noStrike" dirty="0">
                        <a:solidFill>
                          <a:srgbClr val="1D494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u="none" strike="noStrike" dirty="0">
                          <a:effectLst/>
                        </a:rPr>
                        <a:t>14</a:t>
                      </a:r>
                      <a:endParaRPr lang="en-US" sz="1600" b="0" i="0" u="none" strike="noStrike" dirty="0">
                        <a:solidFill>
                          <a:srgbClr val="1D494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0C98071-8A9B-444A-806A-782BE84EBE4B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0" y="152400"/>
            <a:ext cx="3048000" cy="838200"/>
          </a:xfrm>
          <a:prstGeom prst="roundRect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Experiment</a:t>
            </a:r>
            <a:endParaRPr lang="en-US" sz="4000" dirty="0"/>
          </a:p>
        </p:txBody>
      </p:sp>
      <p:pic>
        <p:nvPicPr>
          <p:cNvPr id="6" name="Picture 5" descr="logo_final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001000" y="0"/>
            <a:ext cx="1219200" cy="1219200"/>
          </a:xfrm>
          <a:prstGeom prst="rect">
            <a:avLst/>
          </a:prstGeom>
        </p:spPr>
      </p:pic>
      <p:graphicFrame>
        <p:nvGraphicFramePr>
          <p:cNvPr id="12" name="Chart 1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xmlns="" val="2877703328"/>
              </p:ext>
            </p:extLst>
          </p:nvPr>
        </p:nvGraphicFramePr>
        <p:xfrm>
          <a:off x="5029200" y="990600"/>
          <a:ext cx="3906611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3" name="Chart 1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xmlns="" val="1277225779"/>
              </p:ext>
            </p:extLst>
          </p:nvPr>
        </p:nvGraphicFramePr>
        <p:xfrm>
          <a:off x="4953000" y="3657600"/>
          <a:ext cx="3912053" cy="27527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xmlns="" val="3165249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0C98071-8A9B-444A-806A-782BE84EBE4B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  <p:pic>
        <p:nvPicPr>
          <p:cNvPr id="8" name="Picture 7" descr="logo_final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001000" y="0"/>
            <a:ext cx="1219200" cy="1219200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3048000" y="304800"/>
            <a:ext cx="5181600" cy="563562"/>
          </a:xfrm>
        </p:spPr>
        <p:txBody>
          <a:bodyPr/>
          <a:lstStyle/>
          <a:p>
            <a:pPr algn="l"/>
            <a:r>
              <a:rPr lang="en-US" sz="3500" dirty="0" smtClean="0"/>
              <a:t>Results</a:t>
            </a:r>
            <a:endParaRPr lang="en-US" sz="3500" dirty="0"/>
          </a:p>
        </p:txBody>
      </p:sp>
      <p:sp>
        <p:nvSpPr>
          <p:cNvPr id="19" name="Rounded Rectangle 18"/>
          <p:cNvSpPr/>
          <p:nvPr/>
        </p:nvSpPr>
        <p:spPr>
          <a:xfrm>
            <a:off x="0" y="152400"/>
            <a:ext cx="3048000" cy="838200"/>
          </a:xfrm>
          <a:prstGeom prst="roundRect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Experiment</a:t>
            </a:r>
            <a:endParaRPr lang="en-US" sz="4000" dirty="0"/>
          </a:p>
        </p:txBody>
      </p:sp>
      <p:sp>
        <p:nvSpPr>
          <p:cNvPr id="7" name="Content Placeholder 8"/>
          <p:cNvSpPr>
            <a:spLocks noGrp="1"/>
          </p:cNvSpPr>
          <p:nvPr>
            <p:ph idx="1"/>
          </p:nvPr>
        </p:nvSpPr>
        <p:spPr>
          <a:xfrm>
            <a:off x="457200" y="1076325"/>
            <a:ext cx="8229600" cy="5019675"/>
          </a:xfrm>
        </p:spPr>
        <p:txBody>
          <a:bodyPr/>
          <a:lstStyle/>
          <a:p>
            <a:r>
              <a:rPr lang="en-US" dirty="0" smtClean="0"/>
              <a:t>Indoor flight:</a:t>
            </a:r>
          </a:p>
          <a:p>
            <a:endParaRPr lang="en-US" dirty="0"/>
          </a:p>
        </p:txBody>
      </p:sp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8132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92161" name="Picture 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85800" y="1647825"/>
            <a:ext cx="7620000" cy="5057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0C98071-8A9B-444A-806A-782BE84EBE4B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  <p:pic>
        <p:nvPicPr>
          <p:cNvPr id="8" name="Picture 7" descr="logo_final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001000" y="0"/>
            <a:ext cx="1219200" cy="1219200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3048000" y="304800"/>
            <a:ext cx="5181600" cy="563562"/>
          </a:xfrm>
        </p:spPr>
        <p:txBody>
          <a:bodyPr/>
          <a:lstStyle/>
          <a:p>
            <a:pPr algn="l"/>
            <a:r>
              <a:rPr lang="en-US" sz="3500" dirty="0" smtClean="0"/>
              <a:t>Results</a:t>
            </a:r>
            <a:endParaRPr lang="en-US" sz="3500" dirty="0"/>
          </a:p>
        </p:txBody>
      </p:sp>
      <p:sp>
        <p:nvSpPr>
          <p:cNvPr id="19" name="Rounded Rectangle 18"/>
          <p:cNvSpPr/>
          <p:nvPr/>
        </p:nvSpPr>
        <p:spPr>
          <a:xfrm>
            <a:off x="0" y="152400"/>
            <a:ext cx="3048000" cy="838200"/>
          </a:xfrm>
          <a:prstGeom prst="roundRect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Experiment</a:t>
            </a:r>
            <a:endParaRPr lang="en-US" sz="4000" dirty="0"/>
          </a:p>
        </p:txBody>
      </p:sp>
      <p:sp>
        <p:nvSpPr>
          <p:cNvPr id="7" name="Content Placeholder 8"/>
          <p:cNvSpPr>
            <a:spLocks noGrp="1"/>
          </p:cNvSpPr>
          <p:nvPr>
            <p:ph idx="1"/>
          </p:nvPr>
        </p:nvSpPr>
        <p:spPr>
          <a:xfrm>
            <a:off x="457200" y="1076325"/>
            <a:ext cx="8229600" cy="5019675"/>
          </a:xfrm>
        </p:spPr>
        <p:txBody>
          <a:bodyPr/>
          <a:lstStyle/>
          <a:p>
            <a:r>
              <a:rPr lang="en-US" dirty="0" smtClean="0"/>
              <a:t>Outdoor flight:</a:t>
            </a:r>
          </a:p>
          <a:p>
            <a:endParaRPr lang="en-US" dirty="0"/>
          </a:p>
        </p:txBody>
      </p:sp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8132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85800" y="1657350"/>
            <a:ext cx="7620000" cy="5048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0C98071-8A9B-444A-806A-782BE84EBE4B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  <p:pic>
        <p:nvPicPr>
          <p:cNvPr id="8" name="Picture 7" descr="logo_final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001000" y="0"/>
            <a:ext cx="1219200" cy="1219200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3048000" y="304800"/>
            <a:ext cx="5181600" cy="563562"/>
          </a:xfrm>
        </p:spPr>
        <p:txBody>
          <a:bodyPr/>
          <a:lstStyle/>
          <a:p>
            <a:pPr algn="l"/>
            <a:r>
              <a:rPr lang="en-US" sz="3500" dirty="0" smtClean="0"/>
              <a:t>Results</a:t>
            </a:r>
            <a:endParaRPr lang="en-US" sz="3500" dirty="0"/>
          </a:p>
        </p:txBody>
      </p:sp>
      <p:sp>
        <p:nvSpPr>
          <p:cNvPr id="19" name="Rounded Rectangle 18"/>
          <p:cNvSpPr/>
          <p:nvPr/>
        </p:nvSpPr>
        <p:spPr>
          <a:xfrm>
            <a:off x="0" y="152400"/>
            <a:ext cx="3048000" cy="838200"/>
          </a:xfrm>
          <a:prstGeom prst="roundRect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Experiment</a:t>
            </a:r>
            <a:endParaRPr lang="en-US" sz="4000" dirty="0"/>
          </a:p>
        </p:txBody>
      </p:sp>
      <p:sp>
        <p:nvSpPr>
          <p:cNvPr id="7" name="Content Placeholder 8"/>
          <p:cNvSpPr>
            <a:spLocks noGrp="1"/>
          </p:cNvSpPr>
          <p:nvPr>
            <p:ph idx="1"/>
          </p:nvPr>
        </p:nvSpPr>
        <p:spPr>
          <a:xfrm>
            <a:off x="457200" y="1076325"/>
            <a:ext cx="8229600" cy="5019675"/>
          </a:xfrm>
        </p:spPr>
        <p:txBody>
          <a:bodyPr/>
          <a:lstStyle/>
          <a:p>
            <a:pPr algn="ctr">
              <a:buNone/>
            </a:pPr>
            <a:endParaRPr lang="en-US" dirty="0" smtClean="0"/>
          </a:p>
          <a:p>
            <a:pPr algn="ctr">
              <a:buNone/>
            </a:pPr>
            <a:endParaRPr lang="en-US" dirty="0" smtClean="0"/>
          </a:p>
          <a:p>
            <a:pPr algn="ctr">
              <a:buNone/>
            </a:pPr>
            <a:endParaRPr lang="en-US" dirty="0" smtClean="0"/>
          </a:p>
          <a:p>
            <a:pPr algn="ctr">
              <a:buNone/>
            </a:pPr>
            <a:endParaRPr lang="en-US" dirty="0" smtClean="0"/>
          </a:p>
          <a:p>
            <a:pPr algn="ctr">
              <a:buNone/>
            </a:pPr>
            <a:r>
              <a:rPr lang="en-US" dirty="0" smtClean="0"/>
              <a:t>Video </a:t>
            </a:r>
            <a:endParaRPr lang="en-US" dirty="0"/>
          </a:p>
        </p:txBody>
      </p:sp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8132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0C98071-8A9B-444A-806A-782BE84EBE4B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  <p:pic>
        <p:nvPicPr>
          <p:cNvPr id="8" name="Picture 7" descr="logo_final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001000" y="0"/>
            <a:ext cx="1219200" cy="1219200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3048000" y="304800"/>
            <a:ext cx="5181600" cy="563562"/>
          </a:xfrm>
        </p:spPr>
        <p:txBody>
          <a:bodyPr/>
          <a:lstStyle/>
          <a:p>
            <a:pPr algn="l"/>
            <a:r>
              <a:rPr lang="en-US" sz="3500" dirty="0" smtClean="0"/>
              <a:t>Achievement</a:t>
            </a:r>
            <a:endParaRPr lang="en-US" sz="3500" dirty="0"/>
          </a:p>
        </p:txBody>
      </p:sp>
      <p:sp>
        <p:nvSpPr>
          <p:cNvPr id="19" name="Rounded Rectangle 18"/>
          <p:cNvSpPr/>
          <p:nvPr/>
        </p:nvSpPr>
        <p:spPr>
          <a:xfrm>
            <a:off x="0" y="152400"/>
            <a:ext cx="3048000" cy="838200"/>
          </a:xfrm>
          <a:prstGeom prst="roundRect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Conclusion</a:t>
            </a:r>
            <a:endParaRPr lang="en-US" sz="4000" dirty="0"/>
          </a:p>
        </p:txBody>
      </p:sp>
      <p:sp>
        <p:nvSpPr>
          <p:cNvPr id="7" name="Content Placeholder 8"/>
          <p:cNvSpPr>
            <a:spLocks noGrp="1"/>
          </p:cNvSpPr>
          <p:nvPr>
            <p:ph idx="1"/>
          </p:nvPr>
        </p:nvSpPr>
        <p:spPr>
          <a:xfrm>
            <a:off x="457200" y="1076325"/>
            <a:ext cx="8229600" cy="5019675"/>
          </a:xfrm>
        </p:spPr>
        <p:txBody>
          <a:bodyPr/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8132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10" name="Diagram 9"/>
          <p:cNvGraphicFramePr/>
          <p:nvPr/>
        </p:nvGraphicFramePr>
        <p:xfrm>
          <a:off x="1676400" y="1371600"/>
          <a:ext cx="6096000" cy="4673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2" name="Smiley Face 11"/>
          <p:cNvSpPr/>
          <p:nvPr/>
        </p:nvSpPr>
        <p:spPr>
          <a:xfrm>
            <a:off x="7162800" y="2209800"/>
            <a:ext cx="1066800" cy="990600"/>
          </a:xfrm>
          <a:prstGeom prst="smileyFace">
            <a:avLst/>
          </a:prstGeom>
          <a:solidFill>
            <a:srgbClr val="FFFF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miley Face 12"/>
          <p:cNvSpPr/>
          <p:nvPr/>
        </p:nvSpPr>
        <p:spPr>
          <a:xfrm>
            <a:off x="7239000" y="4114800"/>
            <a:ext cx="1066800" cy="990600"/>
          </a:xfrm>
          <a:prstGeom prst="smileyFace">
            <a:avLst/>
          </a:prstGeom>
          <a:solidFill>
            <a:srgbClr val="FFFF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0" grpId="0">
        <p:bldAsOne/>
      </p:bldGraphic>
      <p:bldP spid="12" grpId="0" animBg="1"/>
      <p:bldP spid="13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0C98071-8A9B-444A-806A-782BE84EBE4B}" type="slidenum">
              <a:rPr lang="en-US" smtClean="0"/>
              <a:pPr>
                <a:defRPr/>
              </a:pPr>
              <a:t>46</a:t>
            </a:fld>
            <a:endParaRPr lang="en-US" dirty="0"/>
          </a:p>
        </p:txBody>
      </p:sp>
      <p:pic>
        <p:nvPicPr>
          <p:cNvPr id="8" name="Picture 7" descr="logo_final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001000" y="0"/>
            <a:ext cx="1219200" cy="1219200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3048000" y="304800"/>
            <a:ext cx="5181600" cy="563562"/>
          </a:xfrm>
        </p:spPr>
        <p:txBody>
          <a:bodyPr/>
          <a:lstStyle/>
          <a:p>
            <a:pPr algn="l"/>
            <a:r>
              <a:rPr lang="en-US" sz="3500" dirty="0" smtClean="0"/>
              <a:t>Future Improvement</a:t>
            </a:r>
            <a:endParaRPr lang="en-US" sz="3500" dirty="0"/>
          </a:p>
        </p:txBody>
      </p:sp>
      <p:sp>
        <p:nvSpPr>
          <p:cNvPr id="19" name="Rounded Rectangle 18"/>
          <p:cNvSpPr/>
          <p:nvPr/>
        </p:nvSpPr>
        <p:spPr>
          <a:xfrm>
            <a:off x="0" y="152400"/>
            <a:ext cx="3048000" cy="838200"/>
          </a:xfrm>
          <a:prstGeom prst="roundRect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Conclusion</a:t>
            </a:r>
            <a:endParaRPr lang="en-US" sz="4000" dirty="0"/>
          </a:p>
        </p:txBody>
      </p:sp>
      <p:sp>
        <p:nvSpPr>
          <p:cNvPr id="7" name="Content Placeholder 8"/>
          <p:cNvSpPr>
            <a:spLocks noGrp="1"/>
          </p:cNvSpPr>
          <p:nvPr>
            <p:ph idx="1"/>
          </p:nvPr>
        </p:nvSpPr>
        <p:spPr>
          <a:xfrm>
            <a:off x="457200" y="1076325"/>
            <a:ext cx="8229600" cy="5019675"/>
          </a:xfrm>
        </p:spPr>
        <p:txBody>
          <a:bodyPr/>
          <a:lstStyle/>
          <a:p>
            <a:r>
              <a:rPr lang="en-US" dirty="0" smtClean="0"/>
              <a:t> Develop a higher response system.</a:t>
            </a:r>
          </a:p>
          <a:p>
            <a:r>
              <a:rPr lang="en-US" dirty="0" smtClean="0"/>
              <a:t> Hold altitude in narrow and low area with precision of +-0.1 m </a:t>
            </a:r>
          </a:p>
          <a:p>
            <a:r>
              <a:rPr lang="en-US" dirty="0" smtClean="0"/>
              <a:t> Hold a specified position on map or moving on a track.</a:t>
            </a:r>
          </a:p>
          <a:p>
            <a:r>
              <a:rPr lang="en-US" dirty="0" smtClean="0"/>
              <a:t> Obstacle detection and avoidance. </a:t>
            </a:r>
          </a:p>
          <a:p>
            <a:r>
              <a:rPr lang="en-US" dirty="0" smtClean="0"/>
              <a:t> CMOS camera's video transmission over long distance.</a:t>
            </a:r>
          </a:p>
          <a:p>
            <a:r>
              <a:rPr lang="en-US" dirty="0" smtClean="0"/>
              <a:t>Object detection based on image processing.</a:t>
            </a:r>
          </a:p>
          <a:p>
            <a:endParaRPr lang="en-US" dirty="0"/>
          </a:p>
        </p:txBody>
      </p:sp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8132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" name="Content Placeholder 8"/>
          <p:cNvSpPr txBox="1">
            <a:spLocks/>
          </p:cNvSpPr>
          <p:nvPr/>
        </p:nvSpPr>
        <p:spPr bwMode="auto">
          <a:xfrm>
            <a:off x="609600" y="1228725"/>
            <a:ext cx="8229600" cy="5019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Tx/>
              <a:buFont typeface="Wingdings" pitchFamily="2" charset="2"/>
              <a:buChar char="v"/>
              <a:tabLst/>
              <a:defRPr/>
            </a:pPr>
            <a:endParaRPr kumimoji="0" lang="en-US" sz="32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1295400" y="3733800"/>
            <a:ext cx="6400800" cy="685800"/>
          </a:xfrm>
        </p:spPr>
        <p:txBody>
          <a:bodyPr/>
          <a:lstStyle/>
          <a:p>
            <a:pPr eaLnBrk="1" hangingPunct="1"/>
            <a:r>
              <a:rPr lang="en-US" dirty="0" smtClean="0"/>
              <a:t>www.themegallery.com</a:t>
            </a:r>
          </a:p>
        </p:txBody>
      </p:sp>
      <p:sp>
        <p:nvSpPr>
          <p:cNvPr id="18435" name="WordArt 3"/>
          <p:cNvSpPr>
            <a:spLocks noChangeArrowheads="1" noChangeShapeType="1" noTextEdit="1"/>
          </p:cNvSpPr>
          <p:nvPr/>
        </p:nvSpPr>
        <p:spPr bwMode="gray">
          <a:xfrm>
            <a:off x="2362200" y="4343400"/>
            <a:ext cx="4724400" cy="609600"/>
          </a:xfrm>
          <a:prstGeom prst="rect">
            <a:avLst/>
          </a:prstGeom>
        </p:spPr>
        <p:txBody>
          <a:bodyPr wrap="none" fromWordArt="1">
            <a:prstTxWarp prst="textDeflate">
              <a:avLst>
                <a:gd name="adj" fmla="val 0"/>
              </a:avLst>
            </a:prstTxWarp>
          </a:bodyPr>
          <a:lstStyle/>
          <a:p>
            <a:pPr algn="ctr"/>
            <a:r>
              <a:rPr lang="en-US" sz="5400" b="1" kern="10" dirty="0">
                <a:ln w="28575">
                  <a:solidFill>
                    <a:schemeClr val="bg1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chemeClr val="tx1"/>
                    </a:gs>
                    <a:gs pos="100000">
                      <a:schemeClr val="accent2"/>
                    </a:gs>
                  </a:gsLst>
                  <a:lin ang="5400000" scaled="1"/>
                </a:gradFill>
                <a:effectLst>
                  <a:outerShdw dist="107763" dir="2700000" algn="ctr" rotWithShape="0">
                    <a:srgbClr val="000000">
                      <a:alpha val="50000"/>
                    </a:srgbClr>
                  </a:outerShdw>
                </a:effectLst>
                <a:latin typeface="Verdana"/>
                <a:ea typeface="Verdana"/>
                <a:cs typeface="Verdana"/>
              </a:rPr>
              <a:t>Thank You !</a:t>
            </a:r>
          </a:p>
        </p:txBody>
      </p:sp>
      <p:sp>
        <p:nvSpPr>
          <p:cNvPr id="18436" name="Rectangle 4"/>
          <p:cNvSpPr>
            <a:spLocks noChangeArrowheads="1"/>
          </p:cNvSpPr>
          <p:nvPr/>
        </p:nvSpPr>
        <p:spPr bwMode="white">
          <a:xfrm>
            <a:off x="1524000" y="5181600"/>
            <a:ext cx="70866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Font typeface="Wingdings" pitchFamily="2" charset="2"/>
              <a:buNone/>
            </a:pPr>
            <a:r>
              <a:rPr lang="en-US" sz="2000" dirty="0" smtClean="0">
                <a:solidFill>
                  <a:schemeClr val="bg1"/>
                </a:solidFill>
              </a:rPr>
              <a:t>From FUFO team with love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8437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17E21074-7173-492D-B562-8E2E44D4A26C}" type="slidenum">
              <a:rPr lang="en-US" smtClean="0"/>
              <a:pPr/>
              <a:t>47</a:t>
            </a:fld>
            <a:endParaRPr lang="en-US" dirty="0" smtClean="0"/>
          </a:p>
        </p:txBody>
      </p:sp>
      <p:pic>
        <p:nvPicPr>
          <p:cNvPr id="6" name="Picture 5" descr="logo_final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038600" y="5638800"/>
            <a:ext cx="1447800" cy="1447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 Definition:</a:t>
            </a:r>
          </a:p>
          <a:p>
            <a:pPr lvl="1"/>
            <a:r>
              <a:rPr lang="en-US" dirty="0" smtClean="0"/>
              <a:t>A Vertical Take-Off and Landing (VTOL) aircraft*.</a:t>
            </a:r>
          </a:p>
          <a:p>
            <a:pPr lvl="1"/>
            <a:r>
              <a:rPr lang="en-US" dirty="0" smtClean="0"/>
              <a:t>Has 4 rotors.</a:t>
            </a:r>
          </a:p>
          <a:p>
            <a:pPr lvl="1"/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>
              <a:buNone/>
            </a:pPr>
            <a:endParaRPr lang="en-US" sz="1200" dirty="0" smtClean="0"/>
          </a:p>
          <a:p>
            <a:pPr>
              <a:buNone/>
            </a:pPr>
            <a:r>
              <a:rPr lang="en-US" sz="1200" dirty="0" smtClean="0"/>
              <a:t>*Anderson, S.B. (March). "Historical Overview of V/STOL Aircraft Technology". </a:t>
            </a:r>
            <a:r>
              <a:rPr lang="en-US" sz="1200" i="1" dirty="0" smtClean="0"/>
              <a:t>NASA Technical Memorandum 81280</a:t>
            </a:r>
            <a:endParaRPr lang="en-US" sz="1200" dirty="0" smtClean="0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311EB7ED-2861-4E9B-BD17-47535DBB2E46}" type="slidenum">
              <a:rPr lang="en-US" smtClean="0"/>
              <a:pPr/>
              <a:t>5</a:t>
            </a:fld>
            <a:endParaRPr lang="en-US" dirty="0" smtClean="0"/>
          </a:p>
        </p:txBody>
      </p:sp>
      <p:sp>
        <p:nvSpPr>
          <p:cNvPr id="6" name="Rounded Rectangle 5"/>
          <p:cNvSpPr/>
          <p:nvPr/>
        </p:nvSpPr>
        <p:spPr>
          <a:xfrm>
            <a:off x="0" y="152400"/>
            <a:ext cx="3048000" cy="838200"/>
          </a:xfrm>
          <a:prstGeom prst="roundRect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Introduction</a:t>
            </a:r>
            <a:endParaRPr lang="en-US" sz="4000" dirty="0"/>
          </a:p>
        </p:txBody>
      </p:sp>
      <p:pic>
        <p:nvPicPr>
          <p:cNvPr id="7" name="Picture 6" descr="logo_final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001000" y="0"/>
            <a:ext cx="1219200" cy="1219200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3048000" y="304800"/>
            <a:ext cx="5181600" cy="563562"/>
          </a:xfrm>
        </p:spPr>
        <p:txBody>
          <a:bodyPr/>
          <a:lstStyle/>
          <a:p>
            <a:pPr algn="l"/>
            <a:r>
              <a:rPr lang="en-US" sz="3500" dirty="0" err="1" smtClean="0"/>
              <a:t>Quadrocopter</a:t>
            </a:r>
            <a:endParaRPr lang="en-US" sz="3500" dirty="0"/>
          </a:p>
        </p:txBody>
      </p:sp>
      <p:pic>
        <p:nvPicPr>
          <p:cNvPr id="67585" name="Picture 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" y="3352800"/>
            <a:ext cx="8429928" cy="2447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498B75C5-E081-4EFD-B3D5-BEA8AC4A8D4D}" type="slidenum">
              <a:rPr lang="en-US" smtClean="0"/>
              <a:pPr/>
              <a:t>6</a:t>
            </a:fld>
            <a:endParaRPr lang="en-US" dirty="0" smtClean="0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3048000" y="304800"/>
            <a:ext cx="5181600" cy="563562"/>
          </a:xfrm>
        </p:spPr>
        <p:txBody>
          <a:bodyPr/>
          <a:lstStyle/>
          <a:p>
            <a:pPr algn="l"/>
            <a:r>
              <a:rPr lang="en-US" sz="3500" dirty="0" smtClean="0"/>
              <a:t>Commercialized product</a:t>
            </a:r>
            <a:endParaRPr lang="en-US" sz="3500" dirty="0"/>
          </a:p>
        </p:txBody>
      </p:sp>
      <p:pic>
        <p:nvPicPr>
          <p:cNvPr id="8" name="Picture 7" descr="logo_final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001000" y="0"/>
            <a:ext cx="1219200" cy="1219200"/>
          </a:xfrm>
          <a:prstGeom prst="rect">
            <a:avLst/>
          </a:prstGeom>
        </p:spPr>
      </p:pic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457200" y="1076325"/>
            <a:ext cx="8229600" cy="5019675"/>
          </a:xfrm>
        </p:spPr>
        <p:txBody>
          <a:bodyPr/>
          <a:lstStyle/>
          <a:p>
            <a:r>
              <a:rPr lang="en-US" b="1" dirty="0" err="1" smtClean="0"/>
              <a:t>Airbot</a:t>
            </a:r>
            <a:r>
              <a:rPr lang="en-US" b="1" dirty="0" smtClean="0"/>
              <a:t> X600-BKPP (€ 34,500)</a:t>
            </a:r>
            <a:endParaRPr lang="en-US" dirty="0" smtClean="0"/>
          </a:p>
          <a:p>
            <a:pPr lvl="1"/>
            <a:r>
              <a:rPr lang="en-US" dirty="0" smtClean="0"/>
              <a:t>Radio control unit (2.4 GHz)</a:t>
            </a:r>
          </a:p>
          <a:p>
            <a:pPr lvl="1"/>
            <a:r>
              <a:rPr lang="en-US" dirty="0" smtClean="0"/>
              <a:t>Live video stream</a:t>
            </a:r>
          </a:p>
          <a:p>
            <a:pPr lvl="1"/>
            <a:r>
              <a:rPr lang="en-US" dirty="0" smtClean="0"/>
              <a:t>GPS waypoint navigation</a:t>
            </a:r>
          </a:p>
          <a:p>
            <a:pPr lvl="1"/>
            <a:endParaRPr lang="en-US" dirty="0" smtClean="0"/>
          </a:p>
          <a:p>
            <a:r>
              <a:rPr lang="en-US" b="1" dirty="0" err="1" smtClean="0"/>
              <a:t>CyberQuad</a:t>
            </a:r>
            <a:r>
              <a:rPr lang="en-US" b="1" dirty="0" smtClean="0"/>
              <a:t> Maxi ($ 36,000)</a:t>
            </a:r>
            <a:endParaRPr lang="en-US" sz="2800" dirty="0" smtClean="0"/>
          </a:p>
          <a:p>
            <a:pPr lvl="1"/>
            <a:r>
              <a:rPr lang="en-US" dirty="0" smtClean="0"/>
              <a:t>Radio control unit </a:t>
            </a:r>
            <a:endParaRPr lang="en-US" sz="2400" dirty="0" smtClean="0"/>
          </a:p>
          <a:p>
            <a:pPr lvl="1"/>
            <a:r>
              <a:rPr lang="en-US" dirty="0" smtClean="0"/>
              <a:t>GPS waypoint navigation</a:t>
            </a:r>
            <a:endParaRPr lang="en-US" sz="2400" dirty="0" smtClean="0"/>
          </a:p>
          <a:p>
            <a:pPr lvl="1"/>
            <a:r>
              <a:rPr lang="en-US" dirty="0" smtClean="0"/>
              <a:t>Live video stream</a:t>
            </a:r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0" y="152400"/>
            <a:ext cx="3048000" cy="838200"/>
          </a:xfrm>
          <a:prstGeom prst="roundRect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Introduction</a:t>
            </a:r>
            <a:endParaRPr lang="en-US" sz="4000" dirty="0"/>
          </a:p>
        </p:txBody>
      </p:sp>
      <p:pic>
        <p:nvPicPr>
          <p:cNvPr id="11" name="Picture 10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943600" y="1676400"/>
            <a:ext cx="2708316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il_fi" descr="http://www.eurolinksystems.com/images/cyberGray_small.png"/>
          <p:cNvPicPr/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334000" y="4267200"/>
            <a:ext cx="3104160" cy="1905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Donut 14"/>
          <p:cNvSpPr/>
          <p:nvPr/>
        </p:nvSpPr>
        <p:spPr>
          <a:xfrm>
            <a:off x="4343400" y="990600"/>
            <a:ext cx="2286000" cy="838200"/>
          </a:xfrm>
          <a:prstGeom prst="donut">
            <a:avLst>
              <a:gd name="adj" fmla="val 3964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6" name="Donut 15"/>
          <p:cNvSpPr/>
          <p:nvPr/>
        </p:nvSpPr>
        <p:spPr>
          <a:xfrm>
            <a:off x="4114800" y="3581400"/>
            <a:ext cx="2286000" cy="838200"/>
          </a:xfrm>
          <a:prstGeom prst="donut">
            <a:avLst>
              <a:gd name="adj" fmla="val 3964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0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3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6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4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0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3" dur="5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41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44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498B75C5-E081-4EFD-B3D5-BEA8AC4A8D4D}" type="slidenum">
              <a:rPr lang="en-US" smtClean="0"/>
              <a:pPr/>
              <a:t>7</a:t>
            </a:fld>
            <a:endParaRPr lang="en-US" dirty="0" smtClean="0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3048000" y="304800"/>
            <a:ext cx="5181600" cy="563562"/>
          </a:xfrm>
        </p:spPr>
        <p:txBody>
          <a:bodyPr/>
          <a:lstStyle/>
          <a:p>
            <a:pPr algn="l"/>
            <a:r>
              <a:rPr lang="en-US" sz="3500" dirty="0" smtClean="0"/>
              <a:t>Idea</a:t>
            </a:r>
            <a:endParaRPr lang="en-US" sz="3500" dirty="0"/>
          </a:p>
        </p:txBody>
      </p:sp>
      <p:pic>
        <p:nvPicPr>
          <p:cNvPr id="8" name="Picture 7" descr="logo_final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001000" y="0"/>
            <a:ext cx="1219200" cy="1219200"/>
          </a:xfrm>
          <a:prstGeom prst="rect">
            <a:avLst/>
          </a:prstGeom>
        </p:spPr>
      </p:pic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457200" y="1076325"/>
            <a:ext cx="8229600" cy="5019675"/>
          </a:xfrm>
        </p:spPr>
        <p:txBody>
          <a:bodyPr/>
          <a:lstStyle/>
          <a:p>
            <a:pPr lvl="1"/>
            <a:r>
              <a:rPr lang="en-US" dirty="0" smtClean="0"/>
              <a:t>Develop a </a:t>
            </a:r>
            <a:r>
              <a:rPr lang="en-US" dirty="0" err="1" smtClean="0"/>
              <a:t>Quadrocopter</a:t>
            </a:r>
            <a:r>
              <a:rPr lang="en-US" dirty="0" smtClean="0"/>
              <a:t> for observation purpose. </a:t>
            </a:r>
          </a:p>
          <a:p>
            <a:pPr lvl="1"/>
            <a:endParaRPr lang="en-US" dirty="0" smtClean="0"/>
          </a:p>
        </p:txBody>
      </p:sp>
      <p:sp>
        <p:nvSpPr>
          <p:cNvPr id="10" name="Rounded Rectangle 9"/>
          <p:cNvSpPr/>
          <p:nvPr/>
        </p:nvSpPr>
        <p:spPr>
          <a:xfrm>
            <a:off x="0" y="152400"/>
            <a:ext cx="3048000" cy="838200"/>
          </a:xfrm>
          <a:prstGeom prst="roundRect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Introduction</a:t>
            </a:r>
            <a:endParaRPr lang="en-US" sz="4000" dirty="0"/>
          </a:p>
        </p:txBody>
      </p:sp>
      <p:pic>
        <p:nvPicPr>
          <p:cNvPr id="65537" name="Picture 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3400" y="2362200"/>
            <a:ext cx="8534400" cy="38100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</p:spPr>
      </p:pic>
      <p:sp>
        <p:nvSpPr>
          <p:cNvPr id="11" name="Donut 10"/>
          <p:cNvSpPr/>
          <p:nvPr/>
        </p:nvSpPr>
        <p:spPr>
          <a:xfrm>
            <a:off x="4038600" y="2819400"/>
            <a:ext cx="1676400" cy="2895600"/>
          </a:xfrm>
          <a:prstGeom prst="donut">
            <a:avLst>
              <a:gd name="adj" fmla="val 1710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505200" y="5715000"/>
            <a:ext cx="2800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Make the system simpler.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xmlns="" val="2475965717"/>
              </p:ext>
            </p:extLst>
          </p:nvPr>
        </p:nvGraphicFramePr>
        <p:xfrm>
          <a:off x="457200" y="1630680"/>
          <a:ext cx="8229600" cy="2026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7400"/>
                <a:gridCol w="1752600"/>
                <a:gridCol w="1676400"/>
                <a:gridCol w="2743200"/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Quadrocopter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Helicopter**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Fixed-Wing aircraft*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Aerodynamics mechanical</a:t>
                      </a:r>
                      <a:r>
                        <a:rPr lang="en-US" baseline="0" dirty="0" smtClean="0"/>
                        <a:t> design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rgbClr val="FFC000"/>
                          </a:solidFill>
                        </a:rPr>
                        <a:t>Medium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Complicated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Complicated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Control</a:t>
                      </a:r>
                      <a:r>
                        <a:rPr lang="en-US" baseline="0" dirty="0" smtClean="0"/>
                        <a:t> method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FFC000"/>
                          </a:solidFill>
                        </a:rPr>
                        <a:t>Medium</a:t>
                      </a:r>
                      <a:endParaRPr lang="en-US" b="1" dirty="0">
                        <a:solidFill>
                          <a:srgbClr val="FFC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FFC000"/>
                          </a:solidFill>
                        </a:rPr>
                        <a:t>Medium</a:t>
                      </a:r>
                      <a:endParaRPr lang="en-US" b="1" dirty="0">
                        <a:solidFill>
                          <a:srgbClr val="FFC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Complicated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Runway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00B050"/>
                          </a:solidFill>
                        </a:rPr>
                        <a:t>No</a:t>
                      </a:r>
                      <a:endParaRPr lang="en-US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00B050"/>
                          </a:solidFill>
                        </a:rPr>
                        <a:t>No</a:t>
                      </a:r>
                      <a:endParaRPr lang="en-US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Yes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0C98071-8A9B-444A-806A-782BE84EBE4B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457200" y="3276600"/>
            <a:ext cx="8229600" cy="30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Tx/>
              <a:buFont typeface="Wingdings" pitchFamily="2" charset="2"/>
              <a:buChar char="v"/>
              <a:tabLst/>
              <a:defRPr/>
            </a:pPr>
            <a:endParaRPr lang="en-US" sz="2800" kern="0" dirty="0" smtClean="0">
              <a:latin typeface="+mn-lt"/>
            </a:endParaRPr>
          </a:p>
          <a:p>
            <a:pPr marL="342900" marR="0" lvl="0" indent="-34290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Tx/>
              <a:tabLst/>
              <a:defRPr/>
            </a:pPr>
            <a:r>
              <a:rPr lang="en-US" sz="2800" kern="0" dirty="0">
                <a:latin typeface="+mn-lt"/>
              </a:rPr>
              <a:t> </a:t>
            </a:r>
            <a:r>
              <a:rPr lang="en-US" sz="2800" kern="0" dirty="0" smtClean="0">
                <a:latin typeface="+mn-lt"/>
              </a:rPr>
              <a:t>    </a:t>
            </a:r>
            <a:r>
              <a:rPr lang="en-US" sz="2800" kern="0" dirty="0" smtClean="0">
                <a:latin typeface="+mn-lt"/>
                <a:sym typeface="Wingdings" pitchFamily="2" charset="2"/>
              </a:rPr>
              <a:t></a:t>
            </a:r>
            <a:r>
              <a:rPr lang="en-US" sz="2800" kern="0" dirty="0" smtClean="0">
                <a:latin typeface="+mn-lt"/>
              </a:rPr>
              <a:t> Quadrocopter is more suitable for embedded Engineering students who are not familiar with aerospace issue and mechanical design.</a:t>
            </a:r>
            <a:endParaRPr kumimoji="0" lang="en-US" sz="24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Tx/>
              <a:tabLst/>
              <a:defRPr/>
            </a:pPr>
            <a:endParaRPr kumimoji="0" lang="en-US" sz="1200" b="0" i="0" u="none" strike="noStrike" kern="0" cap="none" spc="0" normalizeH="0" baseline="0" noProof="0" dirty="0" smtClean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Tx/>
              <a:tabLst/>
              <a:defRPr/>
            </a:pPr>
            <a:endParaRPr lang="en-US" sz="1200" kern="0" dirty="0" smtClean="0">
              <a:solidFill>
                <a:schemeClr val="tx2"/>
              </a:solidFill>
              <a:latin typeface="+mn-lt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Tx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</a:rPr>
              <a:t>*:  </a:t>
            </a:r>
            <a:r>
              <a:rPr lang="en-US" sz="1200" kern="0" dirty="0" smtClean="0">
                <a:solidFill>
                  <a:schemeClr val="tx2"/>
                </a:solidFill>
                <a:latin typeface="+mn-lt"/>
                <a:hlinkClick r:id="rId2"/>
              </a:rPr>
              <a:t>http://en.wikipedia.org/wiki/Fixed-wing_aircraft</a:t>
            </a:r>
            <a:endParaRPr lang="en-US" sz="1200" kern="0" dirty="0" smtClean="0">
              <a:solidFill>
                <a:schemeClr val="tx2"/>
              </a:solidFill>
              <a:latin typeface="+mn-lt"/>
            </a:endParaRPr>
          </a:p>
          <a:p>
            <a:pPr marL="742950" lvl="1" indent="-285750">
              <a:spcBef>
                <a:spcPct val="20000"/>
              </a:spcBef>
              <a:buClr>
                <a:schemeClr val="accent1"/>
              </a:buClr>
              <a:defRPr/>
            </a:pPr>
            <a:r>
              <a:rPr lang="en-US" sz="1200" kern="0" dirty="0" smtClean="0">
                <a:solidFill>
                  <a:schemeClr val="tx2"/>
                </a:solidFill>
                <a:latin typeface="+mn-lt"/>
              </a:rPr>
              <a:t> </a:t>
            </a:r>
            <a:r>
              <a:rPr lang="en-US" sz="1200" kern="0" dirty="0" smtClean="0">
                <a:solidFill>
                  <a:schemeClr val="tx2"/>
                </a:solidFill>
              </a:rPr>
              <a:t>**: </a:t>
            </a:r>
            <a:r>
              <a:rPr lang="en-US" sz="1200" kern="0" dirty="0" smtClean="0">
                <a:solidFill>
                  <a:schemeClr val="tx2"/>
                </a:solidFill>
                <a:latin typeface="+mn-lt"/>
                <a:hlinkClick r:id="rId3"/>
              </a:rPr>
              <a:t>http://en.wikipedia.org/wiki/Helicopter</a:t>
            </a:r>
            <a:endParaRPr lang="en-US" sz="1200" kern="0" dirty="0" smtClean="0">
              <a:solidFill>
                <a:schemeClr val="tx2"/>
              </a:solidFill>
              <a:latin typeface="+mn-lt"/>
            </a:endParaRPr>
          </a:p>
          <a:p>
            <a:pPr marL="742950" lvl="1" indent="-285750" algn="r">
              <a:spcBef>
                <a:spcPct val="20000"/>
              </a:spcBef>
              <a:buClr>
                <a:schemeClr val="accent1"/>
              </a:buClr>
              <a:defRPr/>
            </a:pPr>
            <a:endParaRPr kumimoji="0" lang="en-US" sz="1200" b="0" i="0" u="none" strike="noStrike" kern="0" cap="none" spc="0" normalizeH="0" baseline="0" noProof="0" dirty="0" smtClean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Tx/>
              <a:buFont typeface="Wingdings" pitchFamily="2" charset="2"/>
              <a:buChar char="v"/>
              <a:tabLst/>
              <a:defRPr/>
            </a:pPr>
            <a:endParaRPr kumimoji="0" lang="en-US" sz="32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8" name="Picture 7" descr="logo_final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001000" y="0"/>
            <a:ext cx="1219200" cy="1219200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3048000" y="304800"/>
            <a:ext cx="5181600" cy="563562"/>
          </a:xfrm>
        </p:spPr>
        <p:txBody>
          <a:bodyPr/>
          <a:lstStyle/>
          <a:p>
            <a:pPr algn="l"/>
            <a:r>
              <a:rPr lang="en-US" sz="3500" dirty="0" smtClean="0"/>
              <a:t>Idea</a:t>
            </a:r>
            <a:endParaRPr lang="en-US" sz="3500" dirty="0"/>
          </a:p>
        </p:txBody>
      </p:sp>
      <p:sp>
        <p:nvSpPr>
          <p:cNvPr id="14" name="Rounded Rectangle 13"/>
          <p:cNvSpPr/>
          <p:nvPr/>
        </p:nvSpPr>
        <p:spPr>
          <a:xfrm>
            <a:off x="0" y="152400"/>
            <a:ext cx="3048000" cy="838200"/>
          </a:xfrm>
          <a:prstGeom prst="roundRect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Introduction</a:t>
            </a:r>
            <a:endParaRPr lang="en-US" sz="4000" dirty="0"/>
          </a:p>
        </p:txBody>
      </p:sp>
      <p:sp>
        <p:nvSpPr>
          <p:cNvPr id="15" name="TextBox 14"/>
          <p:cNvSpPr txBox="1"/>
          <p:nvPr/>
        </p:nvSpPr>
        <p:spPr>
          <a:xfrm>
            <a:off x="457200" y="1143000"/>
            <a:ext cx="68739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Why choosing </a:t>
            </a:r>
            <a:r>
              <a:rPr lang="en-US" sz="2800" b="1" dirty="0" err="1" smtClean="0"/>
              <a:t>Quadrocopter</a:t>
            </a:r>
            <a:r>
              <a:rPr lang="en-US" sz="2800" b="1" dirty="0" smtClean="0"/>
              <a:t> platform?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42913" y="1409700"/>
            <a:ext cx="8258175" cy="5219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171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F9CAEF3E-DFC5-4437-9FE0-5D1A2F7BE344}" type="slidenum">
              <a:rPr lang="en-US" smtClean="0"/>
              <a:pPr/>
              <a:t>9</a:t>
            </a:fld>
            <a:endParaRPr lang="en-US" dirty="0" smtClean="0"/>
          </a:p>
        </p:txBody>
      </p:sp>
      <p:sp>
        <p:nvSpPr>
          <p:cNvPr id="5" name="Explosion 1 4"/>
          <p:cNvSpPr/>
          <p:nvPr/>
        </p:nvSpPr>
        <p:spPr>
          <a:xfrm>
            <a:off x="685800" y="3581400"/>
            <a:ext cx="2286000" cy="914400"/>
          </a:xfrm>
          <a:prstGeom prst="irregularSeal1">
            <a:avLst/>
          </a:prstGeom>
          <a:solidFill>
            <a:srgbClr val="FFFF0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066800" y="3810000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Sensor data</a:t>
            </a:r>
            <a:endParaRPr lang="en-US" dirty="0">
              <a:solidFill>
                <a:srgbClr val="FF0000"/>
              </a:solidFill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3886200" y="1447800"/>
            <a:ext cx="1447800" cy="609600"/>
            <a:chOff x="3886200" y="1447800"/>
            <a:chExt cx="1447800" cy="609600"/>
          </a:xfrm>
        </p:grpSpPr>
        <p:sp>
          <p:nvSpPr>
            <p:cNvPr id="9" name="Round Diagonal Corner Rectangle 8"/>
            <p:cNvSpPr/>
            <p:nvPr/>
          </p:nvSpPr>
          <p:spPr>
            <a:xfrm>
              <a:off x="3886200" y="1447800"/>
              <a:ext cx="1447800" cy="609600"/>
            </a:xfrm>
            <a:prstGeom prst="round2DiagRect">
              <a:avLst/>
            </a:prstGeom>
            <a:solidFill>
              <a:srgbClr val="92D050"/>
            </a:solidFill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962400" y="1535668"/>
              <a:ext cx="1295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Command</a:t>
              </a:r>
              <a:endParaRPr lang="en-US" dirty="0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2590800" y="4343400"/>
            <a:ext cx="1159292" cy="1359932"/>
            <a:chOff x="2590800" y="4343400"/>
            <a:chExt cx="1159292" cy="1359932"/>
          </a:xfrm>
        </p:grpSpPr>
        <p:sp>
          <p:nvSpPr>
            <p:cNvPr id="13" name="TextBox 12"/>
            <p:cNvSpPr txBox="1"/>
            <p:nvPr/>
          </p:nvSpPr>
          <p:spPr>
            <a:xfrm>
              <a:off x="2590800" y="5334000"/>
              <a:ext cx="11592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Bluetooth</a:t>
              </a:r>
            </a:p>
          </p:txBody>
        </p:sp>
        <p:cxnSp>
          <p:nvCxnSpPr>
            <p:cNvPr id="15" name="Straight Arrow Connector 14"/>
            <p:cNvCxnSpPr>
              <a:stCxn id="13" idx="0"/>
            </p:cNvCxnSpPr>
            <p:nvPr/>
          </p:nvCxnSpPr>
          <p:spPr>
            <a:xfrm rot="16200000" flipV="1">
              <a:off x="2652023" y="4815577"/>
              <a:ext cx="990600" cy="46246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</p:grpSp>
      <p:pic>
        <p:nvPicPr>
          <p:cNvPr id="14" name="Picture 13" descr="logo_final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001000" y="0"/>
            <a:ext cx="1219200" cy="1219200"/>
          </a:xfrm>
          <a:prstGeom prst="rect">
            <a:avLst/>
          </a:prstGeom>
        </p:spPr>
      </p:pic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3048000" y="304800"/>
            <a:ext cx="5181600" cy="563562"/>
          </a:xfrm>
        </p:spPr>
        <p:txBody>
          <a:bodyPr/>
          <a:lstStyle/>
          <a:p>
            <a:pPr algn="l"/>
            <a:r>
              <a:rPr lang="en-US" sz="3500" dirty="0" smtClean="0"/>
              <a:t>Idea</a:t>
            </a:r>
            <a:endParaRPr lang="en-US" sz="3500" dirty="0"/>
          </a:p>
        </p:txBody>
      </p:sp>
      <p:sp>
        <p:nvSpPr>
          <p:cNvPr id="18" name="Rounded Rectangle 17"/>
          <p:cNvSpPr/>
          <p:nvPr/>
        </p:nvSpPr>
        <p:spPr>
          <a:xfrm>
            <a:off x="0" y="152400"/>
            <a:ext cx="3048000" cy="838200"/>
          </a:xfrm>
          <a:prstGeom prst="roundRect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Introduction</a:t>
            </a:r>
            <a:endParaRPr lang="en-US" sz="4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8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" dur="1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0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63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23849E-6 L 0.20833 0.00648 " pathEditMode="relative" rAng="0" ptsTypes="AA">
                                      <p:cBhvr>
                                        <p:cTn id="2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" y="3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2.22068E-7 L 0.20833 -2.22068E-7 " pathEditMode="relative" rAng="0" ptsTypes="AA">
                                      <p:cBhvr>
                                        <p:cTn id="2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63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0833 -2.22068E-7 L 0.45833 -2.22068E-7 " pathEditMode="relative" rAng="0" ptsTypes="AA">
                                      <p:cBhvr>
                                        <p:cTn id="3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" y="0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63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0833 -3.23849E-6 L 0.45833 -3.23849E-6 " pathEditMode="relative" rAng="0" ptsTypes="AA">
                                      <p:cBhvr>
                                        <p:cTn id="3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0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5451 -2.22068E-7 L 0.32951 -0.25538 " pathEditMode="relative" rAng="0" ptsTypes="AA">
                                      <p:cBhvr>
                                        <p:cTn id="3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3" y="-128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0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5451 -3.23849E-6 L 0.32951 -0.25537 " pathEditMode="relative" rAng="0" ptsTypes="AA">
                                      <p:cBhvr>
                                        <p:cTn id="3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3" y="-1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6" presetClass="emph" presetSubtype="0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2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43" presetID="6" presetClass="emph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4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3" presetClass="exit" presetSubtype="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8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53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3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53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Motion origin="layout" path="M 0.02534 0.07772 L 0.15034 0.31089 " pathEditMode="relative" ptsTypes="AA">
                                      <p:cBhvr>
                                        <p:cTn id="6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Motion origin="layout" path="M 0.15416 0.3331 L -0.06251 0.3331 " pathEditMode="relative" ptsTypes="AA">
                                      <p:cBhvr>
                                        <p:cTn id="7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Motion origin="layout" path="M -0.09583 0.3331 L -0.3375 0.3331 " pathEditMode="relative" ptsTypes="AA">
                                      <p:cBhvr>
                                        <p:cTn id="7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6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78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9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00"/>
                            </p:stCondLst>
                            <p:childTnLst>
                              <p:par>
                                <p:cTn id="81" presetID="49" presetClass="exit" presetSubtype="0" accel="10000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82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5" grpId="2" animBg="1"/>
      <p:bldP spid="5" grpId="3" animBg="1"/>
      <p:bldP spid="5" grpId="4" animBg="1"/>
      <p:bldP spid="5" grpId="5" animBg="1"/>
      <p:bldP spid="6" grpId="0"/>
      <p:bldP spid="6" grpId="1"/>
      <p:bldP spid="6" grpId="2"/>
      <p:bldP spid="6" grpId="3"/>
      <p:bldP spid="6" grpId="4"/>
      <p:bldP spid="6" grpId="5"/>
    </p:bldLst>
  </p:timing>
</p:sld>
</file>

<file path=ppt/theme/theme1.xml><?xml version="1.0" encoding="utf-8"?>
<a:theme xmlns:a="http://schemas.openxmlformats.org/drawingml/2006/main" name="FUFO_Slideshow_Template">
  <a:themeElements>
    <a:clrScheme name="Office Theme 1">
      <a:dk1>
        <a:srgbClr val="1D4940"/>
      </a:dk1>
      <a:lt1>
        <a:srgbClr val="FFFFFF"/>
      </a:lt1>
      <a:dk2>
        <a:srgbClr val="3F716F"/>
      </a:dk2>
      <a:lt2>
        <a:srgbClr val="C0C0C0"/>
      </a:lt2>
      <a:accent1>
        <a:srgbClr val="669E86"/>
      </a:accent1>
      <a:accent2>
        <a:srgbClr val="A2CAB4"/>
      </a:accent2>
      <a:accent3>
        <a:srgbClr val="FFFFFF"/>
      </a:accent3>
      <a:accent4>
        <a:srgbClr val="173D35"/>
      </a:accent4>
      <a:accent5>
        <a:srgbClr val="B8CCC3"/>
      </a:accent5>
      <a:accent6>
        <a:srgbClr val="92B7A3"/>
      </a:accent6>
      <a:hlink>
        <a:srgbClr val="8CA35F"/>
      </a:hlink>
      <a:folHlink>
        <a:srgbClr val="C1B05D"/>
      </a:folHlink>
    </a:clrScheme>
    <a:fontScheme name="Office Them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dirty="0" smtClean="0"/>
        </a:defPPr>
      </a:lstStyle>
    </a:txDef>
  </a:objectDefaults>
  <a:extraClrSchemeLst>
    <a:extraClrScheme>
      <a:clrScheme name="Office Theme 1">
        <a:dk1>
          <a:srgbClr val="1D4940"/>
        </a:dk1>
        <a:lt1>
          <a:srgbClr val="FFFFFF"/>
        </a:lt1>
        <a:dk2>
          <a:srgbClr val="3F716F"/>
        </a:dk2>
        <a:lt2>
          <a:srgbClr val="C0C0C0"/>
        </a:lt2>
        <a:accent1>
          <a:srgbClr val="669E86"/>
        </a:accent1>
        <a:accent2>
          <a:srgbClr val="A2CAB4"/>
        </a:accent2>
        <a:accent3>
          <a:srgbClr val="FFFFFF"/>
        </a:accent3>
        <a:accent4>
          <a:srgbClr val="173D35"/>
        </a:accent4>
        <a:accent5>
          <a:srgbClr val="B8CCC3"/>
        </a:accent5>
        <a:accent6>
          <a:srgbClr val="92B7A3"/>
        </a:accent6>
        <a:hlink>
          <a:srgbClr val="8CA35F"/>
        </a:hlink>
        <a:folHlink>
          <a:srgbClr val="C1B05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93575"/>
        </a:dk1>
        <a:lt1>
          <a:srgbClr val="FFFFFF"/>
        </a:lt1>
        <a:dk2>
          <a:srgbClr val="000066"/>
        </a:dk2>
        <a:lt2>
          <a:srgbClr val="808080"/>
        </a:lt2>
        <a:accent1>
          <a:srgbClr val="4B92E1"/>
        </a:accent1>
        <a:accent2>
          <a:srgbClr val="99CCFF"/>
        </a:accent2>
        <a:accent3>
          <a:srgbClr val="FFFFFF"/>
        </a:accent3>
        <a:accent4>
          <a:srgbClr val="062C63"/>
        </a:accent4>
        <a:accent5>
          <a:srgbClr val="B1C7EE"/>
        </a:accent5>
        <a:accent6>
          <a:srgbClr val="8AB9E7"/>
        </a:accent6>
        <a:hlink>
          <a:srgbClr val="0066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3">
        <a:dk1>
          <a:srgbClr val="0B4C5B"/>
        </a:dk1>
        <a:lt1>
          <a:srgbClr val="FFFFFF"/>
        </a:lt1>
        <a:dk2>
          <a:srgbClr val="000000"/>
        </a:dk2>
        <a:lt2>
          <a:srgbClr val="969696"/>
        </a:lt2>
        <a:accent1>
          <a:srgbClr val="E3BE05"/>
        </a:accent1>
        <a:accent2>
          <a:srgbClr val="81C200"/>
        </a:accent2>
        <a:accent3>
          <a:srgbClr val="FFFFFF"/>
        </a:accent3>
        <a:accent4>
          <a:srgbClr val="08404C"/>
        </a:accent4>
        <a:accent5>
          <a:srgbClr val="EFDBAA"/>
        </a:accent5>
        <a:accent6>
          <a:srgbClr val="74B000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FUFO_Slideshow_Template</Template>
  <TotalTime>5356</TotalTime>
  <Words>1082</Words>
  <Application>Microsoft Office PowerPoint</Application>
  <PresentationFormat>On-screen Show (4:3)</PresentationFormat>
  <Paragraphs>488</Paragraphs>
  <Slides>47</Slides>
  <Notes>5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49" baseType="lpstr">
      <vt:lpstr>FUFO_Slideshow_Template</vt:lpstr>
      <vt:lpstr>Visio</vt:lpstr>
      <vt:lpstr>FUFO Project</vt:lpstr>
      <vt:lpstr>Contents</vt:lpstr>
      <vt:lpstr>History</vt:lpstr>
      <vt:lpstr>History</vt:lpstr>
      <vt:lpstr>Quadrocopter</vt:lpstr>
      <vt:lpstr>Commercialized product</vt:lpstr>
      <vt:lpstr>Idea</vt:lpstr>
      <vt:lpstr>Idea</vt:lpstr>
      <vt:lpstr>Idea</vt:lpstr>
      <vt:lpstr>Idea</vt:lpstr>
      <vt:lpstr>Idea</vt:lpstr>
      <vt:lpstr>Idea</vt:lpstr>
      <vt:lpstr>Idea</vt:lpstr>
      <vt:lpstr>Project Plan</vt:lpstr>
      <vt:lpstr>Development model</vt:lpstr>
      <vt:lpstr>Risks</vt:lpstr>
      <vt:lpstr>Hardware study</vt:lpstr>
      <vt:lpstr>Hardware study</vt:lpstr>
      <vt:lpstr>Hardware study</vt:lpstr>
      <vt:lpstr>Hardware study</vt:lpstr>
      <vt:lpstr>Hardware study</vt:lpstr>
      <vt:lpstr>Hardware study</vt:lpstr>
      <vt:lpstr>Hardware design</vt:lpstr>
      <vt:lpstr>Hardware design</vt:lpstr>
      <vt:lpstr>Frame design</vt:lpstr>
      <vt:lpstr>FUFO Quadrocopter</vt:lpstr>
      <vt:lpstr>Software study</vt:lpstr>
      <vt:lpstr>Software study</vt:lpstr>
      <vt:lpstr>Software study</vt:lpstr>
      <vt:lpstr>Software study</vt:lpstr>
      <vt:lpstr>Software study</vt:lpstr>
      <vt:lpstr>Quadrocopter Dynamic</vt:lpstr>
      <vt:lpstr>Quadrocopter Dynamic</vt:lpstr>
      <vt:lpstr>Signal Processing</vt:lpstr>
      <vt:lpstr>Signal Processing</vt:lpstr>
      <vt:lpstr>Signal Processing</vt:lpstr>
      <vt:lpstr>Signal Processing</vt:lpstr>
      <vt:lpstr>PID Control system</vt:lpstr>
      <vt:lpstr>Result</vt:lpstr>
      <vt:lpstr>Result</vt:lpstr>
      <vt:lpstr>Result</vt:lpstr>
      <vt:lpstr>Results</vt:lpstr>
      <vt:lpstr>Results</vt:lpstr>
      <vt:lpstr>Results</vt:lpstr>
      <vt:lpstr>Achievement</vt:lpstr>
      <vt:lpstr>Future Improvement</vt:lpstr>
      <vt:lpstr>Slide 47</vt:lpstr>
    </vt:vector>
  </TitlesOfParts>
  <Company>Grizli777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Scope</dc:title>
  <dc:creator>tnguyen</dc:creator>
  <cp:lastModifiedBy>Phong</cp:lastModifiedBy>
  <cp:revision>396</cp:revision>
  <dcterms:created xsi:type="dcterms:W3CDTF">2012-02-01T02:30:47Z</dcterms:created>
  <dcterms:modified xsi:type="dcterms:W3CDTF">2012-08-28T02:34:39Z</dcterms:modified>
</cp:coreProperties>
</file>